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
      <p:font typeface="Anaheim"/>
      <p:regular r:id="rId58"/>
    </p:embeddedFont>
    <p:embeddedFont>
      <p:font typeface="Barlow Condensed ExtraBold"/>
      <p:bold r:id="rId59"/>
      <p:boldItalic r:id="rId60"/>
    </p:embeddedFont>
    <p:embeddedFont>
      <p:font typeface="Overpass Mono"/>
      <p:regular r:id="rId61"/>
      <p:bold r:id="rId62"/>
    </p:embeddedFont>
    <p:embeddedFont>
      <p:font typeface="Barlow"/>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5D0D3C-F1F5-4F74-80B8-4B4F23BB606D}">
  <a:tblStyle styleId="{F85D0D3C-F1F5-4F74-80B8-4B4F23BB60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verpassMono-bold.fntdata"/><Relationship Id="rId61" Type="http://schemas.openxmlformats.org/officeDocument/2006/relationships/font" Target="fonts/OverpassMono-regular.fntdata"/><Relationship Id="rId20" Type="http://schemas.openxmlformats.org/officeDocument/2006/relationships/slide" Target="slides/slide15.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7.xml"/><Relationship Id="rId66" Type="http://schemas.openxmlformats.org/officeDocument/2006/relationships/font" Target="fonts/Barlow-boldItalic.fntdata"/><Relationship Id="rId21" Type="http://schemas.openxmlformats.org/officeDocument/2006/relationships/slide" Target="slides/slide16.xml"/><Relationship Id="rId65" Type="http://schemas.openxmlformats.org/officeDocument/2006/relationships/font" Target="fonts/Barlow-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CondensedExtra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BarlowCondensedExtraBold-bold.fntdata"/><Relationship Id="rId14" Type="http://schemas.openxmlformats.org/officeDocument/2006/relationships/slide" Target="slides/slide9.xml"/><Relationship Id="rId58" Type="http://schemas.openxmlformats.org/officeDocument/2006/relationships/font" Target="fonts/Anahei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4dae6a8e7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04dae6a8e7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0469e72e74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0469e72e74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d4cbd36da_4_3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d4cbd36da_4_3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dc36705b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dc36705b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04dae6a8e7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04dae6a8e7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dc36705b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c36705b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4dae6a8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4dae6a8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04dae6a8e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04dae6a8e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04dae6a8e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04dae6a8e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04dae6a8e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04dae6a8e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4dae6a8e7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04dae6a8e7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04dae6a8e7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04dae6a8e7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d4cbd36da_4_3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d4cbd36da_4_3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047498c30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047498c30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047498c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047498c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047498c3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047498c3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047498c30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047498c30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047498c3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047498c3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047498c30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047498c30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047498c30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047498c30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0469e72e7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0469e72e7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b872573b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b872573b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b34d0e6d4_5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b34d0e6d4_5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de203a3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8de203a3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469e72e74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0469e72e74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8de203a3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8de203a3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0469e72e74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0469e72e74_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047bfa69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047bfa69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047bfa691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047bfa691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047bfa691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047bfa691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047bfa691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047bfa691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047bfa691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047bfa691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b872573b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b872573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047bfa691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047bfa691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047bfa691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047bfa691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047bfa691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047bfa691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047bfa691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047bfa691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047bfa691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047bfa691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047bfa691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047bfa691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047bfa691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047bfa691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47bfa691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047bfa691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d4cbd36da_4_3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d4cbd36da_4_3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22dda0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22dda0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22dda0a4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22dda0a4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2f66a28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b2f66a28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b872573b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b872573b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dec9ae14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dec9ae14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50" name="Google Shape;50;p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39" name="Shape 139"/>
        <p:cNvGrpSpPr/>
        <p:nvPr/>
      </p:nvGrpSpPr>
      <p:grpSpPr>
        <a:xfrm>
          <a:off x="0" y="0"/>
          <a:ext cx="0" cy="0"/>
          <a:chOff x="0" y="0"/>
          <a:chExt cx="0" cy="0"/>
        </a:xfrm>
      </p:grpSpPr>
      <p:sp>
        <p:nvSpPr>
          <p:cNvPr id="140" name="Google Shape;140;p1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3" name="Google Shape;143;p1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 name="Shape 147"/>
        <p:cNvGrpSpPr/>
        <p:nvPr/>
      </p:nvGrpSpPr>
      <p:grpSpPr>
        <a:xfrm>
          <a:off x="0" y="0"/>
          <a:ext cx="0" cy="0"/>
          <a:chOff x="0" y="0"/>
          <a:chExt cx="0" cy="0"/>
        </a:xfrm>
      </p:grpSpPr>
      <p:sp>
        <p:nvSpPr>
          <p:cNvPr id="148" name="Google Shape;148;p1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9" name="Google Shape;149;p1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62"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 name="Google Shape;183;p1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4" name="Google Shape;184;p1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5" name="Google Shape;185;p1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6" name="Google Shape;186;p1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7" name="Google Shape;187;p1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8" name="Google Shape;188;p1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9" name="Google Shape;189;p1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90" name="Google Shape;190;p1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1" name="Shape 191"/>
        <p:cNvGrpSpPr/>
        <p:nvPr/>
      </p:nvGrpSpPr>
      <p:grpSpPr>
        <a:xfrm>
          <a:off x="0" y="0"/>
          <a:ext cx="0" cy="0"/>
          <a:chOff x="0" y="0"/>
          <a:chExt cx="0" cy="0"/>
        </a:xfrm>
      </p:grpSpPr>
      <p:sp>
        <p:nvSpPr>
          <p:cNvPr id="192" name="Google Shape;192;p1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98" name="Google Shape;198;p1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99" name="Google Shape;199;p1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0" name="Google Shape;200;p1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1" name="Google Shape;201;p1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2" name="Google Shape;202;p1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03" name="Google Shape;203;p1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04" name="Google Shape;204;p1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5" name="Google Shape;205;p1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6" name="Google Shape;206;p1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07" name="Shape 207"/>
        <p:cNvGrpSpPr/>
        <p:nvPr/>
      </p:nvGrpSpPr>
      <p:grpSpPr>
        <a:xfrm>
          <a:off x="0" y="0"/>
          <a:ext cx="0" cy="0"/>
          <a:chOff x="0" y="0"/>
          <a:chExt cx="0" cy="0"/>
        </a:xfrm>
      </p:grpSpPr>
      <p:sp>
        <p:nvSpPr>
          <p:cNvPr id="208" name="Google Shape;208;p1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09" name="Google Shape;209;p1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0" name="Google Shape;210;p1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1" name="Google Shape;211;p1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2" name="Google Shape;212;p1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3" name="Google Shape;213;p1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4" name="Google Shape;214;p1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5" name="Google Shape;215;p1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6" name="Google Shape;216;p1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17" name="Shape 217"/>
        <p:cNvGrpSpPr/>
        <p:nvPr/>
      </p:nvGrpSpPr>
      <p:grpSpPr>
        <a:xfrm>
          <a:off x="0" y="0"/>
          <a:ext cx="0" cy="0"/>
          <a:chOff x="0" y="0"/>
          <a:chExt cx="0" cy="0"/>
        </a:xfrm>
      </p:grpSpPr>
      <p:sp>
        <p:nvSpPr>
          <p:cNvPr id="218" name="Google Shape;218;p1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SemiBold"/>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20" name="Google Shape;220;p1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21" name="Google Shape;221;p1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25" name="Shape 225"/>
        <p:cNvGrpSpPr/>
        <p:nvPr/>
      </p:nvGrpSpPr>
      <p:grpSpPr>
        <a:xfrm>
          <a:off x="0" y="0"/>
          <a:ext cx="0" cy="0"/>
          <a:chOff x="0" y="0"/>
          <a:chExt cx="0" cy="0"/>
        </a:xfrm>
      </p:grpSpPr>
      <p:sp>
        <p:nvSpPr>
          <p:cNvPr id="226" name="Google Shape;226;p1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38"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41" name="Google Shape;241;p1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42" name="Google Shape;242;p1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74" name="Shape 274"/>
        <p:cNvGrpSpPr/>
        <p:nvPr/>
      </p:nvGrpSpPr>
      <p:grpSpPr>
        <a:xfrm>
          <a:off x="0" y="0"/>
          <a:ext cx="0" cy="0"/>
          <a:chOff x="0" y="0"/>
          <a:chExt cx="0" cy="0"/>
        </a:xfrm>
      </p:grpSpPr>
      <p:sp>
        <p:nvSpPr>
          <p:cNvPr id="275" name="Google Shape;275;p2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81" name="Google Shape;281;p2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82" name="Google Shape;282;p2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83" name="Google Shape;283;p2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1" name="Shape 51"/>
        <p:cNvGrpSpPr/>
        <p:nvPr/>
      </p:nvGrpSpPr>
      <p:grpSpPr>
        <a:xfrm>
          <a:off x="0" y="0"/>
          <a:ext cx="0" cy="0"/>
          <a:chOff x="0" y="0"/>
          <a:chExt cx="0" cy="0"/>
        </a:xfrm>
      </p:grpSpPr>
      <p:sp>
        <p:nvSpPr>
          <p:cNvPr id="52" name="Google Shape;52;p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56" name="Google Shape;56;p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7" name="Google Shape;57;p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84" name="Shape 284"/>
        <p:cNvGrpSpPr/>
        <p:nvPr/>
      </p:nvGrpSpPr>
      <p:grpSpPr>
        <a:xfrm>
          <a:off x="0" y="0"/>
          <a:ext cx="0" cy="0"/>
          <a:chOff x="0" y="0"/>
          <a:chExt cx="0" cy="0"/>
        </a:xfrm>
      </p:grpSpPr>
      <p:sp>
        <p:nvSpPr>
          <p:cNvPr id="285" name="Google Shape;285;p2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86" name="Google Shape;286;p2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87" name="Shape 287"/>
        <p:cNvGrpSpPr/>
        <p:nvPr/>
      </p:nvGrpSpPr>
      <p:grpSpPr>
        <a:xfrm>
          <a:off x="0" y="0"/>
          <a:ext cx="0" cy="0"/>
          <a:chOff x="0" y="0"/>
          <a:chExt cx="0" cy="0"/>
        </a:xfrm>
      </p:grpSpPr>
      <p:sp>
        <p:nvSpPr>
          <p:cNvPr id="288" name="Google Shape;288;p2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 name="Google Shape;290;p2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2" name="Google Shape;292;p2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4" name="Google Shape;294;p2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6" name="Google Shape;296;p2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8" name="Google Shape;298;p2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00" name="Google Shape;300;p2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1" name="Google Shape;301;p2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03" name="Shape 303"/>
        <p:cNvGrpSpPr/>
        <p:nvPr/>
      </p:nvGrpSpPr>
      <p:grpSpPr>
        <a:xfrm>
          <a:off x="0" y="0"/>
          <a:ext cx="0" cy="0"/>
          <a:chOff x="0" y="0"/>
          <a:chExt cx="0" cy="0"/>
        </a:xfrm>
      </p:grpSpPr>
      <p:sp>
        <p:nvSpPr>
          <p:cNvPr id="304" name="Google Shape;304;p2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5" name="Google Shape;305;p2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6" name="Google Shape;306;p2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10" name="Shape 310"/>
        <p:cNvGrpSpPr/>
        <p:nvPr/>
      </p:nvGrpSpPr>
      <p:grpSpPr>
        <a:xfrm>
          <a:off x="0" y="0"/>
          <a:ext cx="0" cy="0"/>
          <a:chOff x="0" y="0"/>
          <a:chExt cx="0" cy="0"/>
        </a:xfrm>
      </p:grpSpPr>
      <p:sp>
        <p:nvSpPr>
          <p:cNvPr id="311" name="Google Shape;311;p2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3" name="Google Shape;313;p2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5" name="Google Shape;315;p2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SemiBold"/>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91" name="Google Shape;91;p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4" name="Google Shape;94;p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5" name="Google Shape;95;p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6" name="Google Shape;96;p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7" name="Google Shape;97;p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8" name="Google Shape;98;p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3" name="Google Shape;103;p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4" name="Google Shape;104;p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06" name="Shape 106"/>
        <p:cNvGrpSpPr/>
        <p:nvPr/>
      </p:nvGrpSpPr>
      <p:grpSpPr>
        <a:xfrm>
          <a:off x="0" y="0"/>
          <a:ext cx="0" cy="0"/>
          <a:chOff x="0" y="0"/>
          <a:chExt cx="0" cy="0"/>
        </a:xfrm>
      </p:grpSpPr>
      <p:sp>
        <p:nvSpPr>
          <p:cNvPr id="107" name="Google Shape;107;p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1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6" name="Google Shape;136;p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7" name="Google Shape;137;p1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nvSpPr>
        <p:spPr>
          <a:xfrm>
            <a:off x="1584125" y="200575"/>
            <a:ext cx="7284900" cy="15048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1200"/>
              </a:spcBef>
              <a:spcAft>
                <a:spcPts val="0"/>
              </a:spcAft>
              <a:buSzPts val="688"/>
              <a:buNone/>
            </a:pPr>
            <a:r>
              <a:rPr b="1" lang="en" sz="1412">
                <a:solidFill>
                  <a:schemeClr val="lt1"/>
                </a:solidFill>
                <a:latin typeface="Times New Roman"/>
                <a:ea typeface="Times New Roman"/>
                <a:cs typeface="Times New Roman"/>
                <a:sym typeface="Times New Roman"/>
              </a:rPr>
              <a:t>“UNIVERSIDAD NACIONAL SAN CRISTÓBAL DE HUAMANGA”</a:t>
            </a:r>
            <a:endParaRPr b="1" sz="1412">
              <a:solidFill>
                <a:schemeClr val="lt1"/>
              </a:solidFill>
              <a:latin typeface="Times New Roman"/>
              <a:ea typeface="Times New Roman"/>
              <a:cs typeface="Times New Roman"/>
              <a:sym typeface="Times New Roman"/>
            </a:endParaRPr>
          </a:p>
          <a:p>
            <a:pPr indent="0" lvl="0" marL="0" rtl="0" algn="ctr">
              <a:lnSpc>
                <a:spcPct val="140000"/>
              </a:lnSpc>
              <a:spcBef>
                <a:spcPts val="1200"/>
              </a:spcBef>
              <a:spcAft>
                <a:spcPts val="0"/>
              </a:spcAft>
              <a:buSzPts val="688"/>
              <a:buNone/>
            </a:pPr>
            <a:r>
              <a:rPr b="1" lang="en" sz="1412">
                <a:solidFill>
                  <a:schemeClr val="lt1"/>
                </a:solidFill>
                <a:latin typeface="Times New Roman"/>
                <a:ea typeface="Times New Roman"/>
                <a:cs typeface="Times New Roman"/>
                <a:sym typeface="Times New Roman"/>
              </a:rPr>
              <a:t>FACULTAD DE INGENIERÍA DE MINAS, GEOLOGÍA Y CIVIL</a:t>
            </a:r>
            <a:endParaRPr b="1" sz="1412">
              <a:solidFill>
                <a:schemeClr val="lt1"/>
              </a:solidFill>
              <a:latin typeface="Times New Roman"/>
              <a:ea typeface="Times New Roman"/>
              <a:cs typeface="Times New Roman"/>
              <a:sym typeface="Times New Roman"/>
            </a:endParaRPr>
          </a:p>
          <a:p>
            <a:pPr indent="0" lvl="0" marL="0" rtl="0" algn="ctr">
              <a:lnSpc>
                <a:spcPct val="140000"/>
              </a:lnSpc>
              <a:spcBef>
                <a:spcPts val="1200"/>
              </a:spcBef>
              <a:spcAft>
                <a:spcPts val="0"/>
              </a:spcAft>
              <a:buSzPts val="688"/>
              <a:buNone/>
            </a:pPr>
            <a:r>
              <a:rPr b="1" lang="en" sz="1350">
                <a:solidFill>
                  <a:schemeClr val="lt1"/>
                </a:solidFill>
                <a:latin typeface="Times New Roman"/>
                <a:ea typeface="Times New Roman"/>
                <a:cs typeface="Times New Roman"/>
                <a:sym typeface="Times New Roman"/>
              </a:rPr>
              <a:t>ESCUELA DE FORMACIÓN PROFESIONAL DE INGENIERÍA DE SISTEMAS</a:t>
            </a:r>
            <a:endParaRPr b="1" sz="1350">
              <a:solidFill>
                <a:schemeClr val="lt1"/>
              </a:solidFill>
              <a:latin typeface="Times New Roman"/>
              <a:ea typeface="Times New Roman"/>
              <a:cs typeface="Times New Roman"/>
              <a:sym typeface="Times New Roman"/>
            </a:endParaRPr>
          </a:p>
          <a:p>
            <a:pPr indent="0" lvl="0" marL="0" rtl="0" algn="l">
              <a:lnSpc>
                <a:spcPct val="140000"/>
              </a:lnSpc>
              <a:spcBef>
                <a:spcPts val="1200"/>
              </a:spcBef>
              <a:spcAft>
                <a:spcPts val="1200"/>
              </a:spcAft>
              <a:buSzPts val="688"/>
              <a:buNone/>
            </a:pPr>
            <a:r>
              <a:t/>
            </a:r>
            <a:endParaRPr b="1" sz="1250">
              <a:solidFill>
                <a:schemeClr val="lt1"/>
              </a:solidFill>
              <a:highlight>
                <a:srgbClr val="FFFFFF"/>
              </a:highlight>
              <a:latin typeface="Times New Roman"/>
              <a:ea typeface="Times New Roman"/>
              <a:cs typeface="Times New Roman"/>
              <a:sym typeface="Times New Roman"/>
            </a:endParaRPr>
          </a:p>
        </p:txBody>
      </p:sp>
      <p:sp>
        <p:nvSpPr>
          <p:cNvPr id="331" name="Google Shape;331;p25"/>
          <p:cNvSpPr txBox="1"/>
          <p:nvPr/>
        </p:nvSpPr>
        <p:spPr>
          <a:xfrm>
            <a:off x="3256250" y="2707325"/>
            <a:ext cx="5161500" cy="2139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1200"/>
              </a:spcBef>
              <a:spcAft>
                <a:spcPts val="0"/>
              </a:spcAft>
              <a:buNone/>
            </a:pPr>
            <a:r>
              <a:rPr b="1" lang="en" sz="1308">
                <a:solidFill>
                  <a:schemeClr val="lt1"/>
                </a:solidFill>
                <a:latin typeface="Times New Roman"/>
                <a:ea typeface="Times New Roman"/>
                <a:cs typeface="Times New Roman"/>
                <a:sym typeface="Times New Roman"/>
              </a:rPr>
              <a:t>Docente	: </a:t>
            </a:r>
            <a:r>
              <a:rPr lang="en" sz="1308">
                <a:solidFill>
                  <a:schemeClr val="lt1"/>
                </a:solidFill>
                <a:latin typeface="Times New Roman"/>
                <a:ea typeface="Times New Roman"/>
                <a:cs typeface="Times New Roman"/>
                <a:sym typeface="Times New Roman"/>
              </a:rPr>
              <a:t>TERRAZA HUAMAN, Edem Jersson</a:t>
            </a:r>
            <a:endParaRPr sz="1308">
              <a:solidFill>
                <a:schemeClr val="lt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b="1" lang="en" sz="1308">
                <a:solidFill>
                  <a:schemeClr val="lt1"/>
                </a:solidFill>
                <a:latin typeface="Times New Roman"/>
                <a:ea typeface="Times New Roman"/>
                <a:cs typeface="Times New Roman"/>
                <a:sym typeface="Times New Roman"/>
              </a:rPr>
              <a:t>Estudiantes  :  </a:t>
            </a:r>
            <a:endParaRPr sz="1308">
              <a:solidFill>
                <a:schemeClr val="lt1"/>
              </a:solidFill>
              <a:latin typeface="Times New Roman"/>
              <a:ea typeface="Times New Roman"/>
              <a:cs typeface="Times New Roman"/>
              <a:sym typeface="Times New Roman"/>
            </a:endParaRPr>
          </a:p>
          <a:p>
            <a:pPr indent="-305435" lvl="0" marL="1371600" rtl="0" algn="l">
              <a:lnSpc>
                <a:spcPct val="150000"/>
              </a:lnSpc>
              <a:spcBef>
                <a:spcPts val="1200"/>
              </a:spcBef>
              <a:spcAft>
                <a:spcPts val="0"/>
              </a:spcAft>
              <a:buClr>
                <a:schemeClr val="lt1"/>
              </a:buClr>
              <a:buSzPct val="100000"/>
              <a:buFont typeface="Times New Roman"/>
              <a:buChar char="➢"/>
            </a:pPr>
            <a:r>
              <a:rPr lang="en" sz="1308">
                <a:solidFill>
                  <a:schemeClr val="lt1"/>
                </a:solidFill>
                <a:latin typeface="Times New Roman"/>
                <a:ea typeface="Times New Roman"/>
                <a:cs typeface="Times New Roman"/>
                <a:sym typeface="Times New Roman"/>
              </a:rPr>
              <a:t>QUISPE CCAHUANA, Maria Leonela</a:t>
            </a:r>
            <a:endParaRPr sz="1308">
              <a:solidFill>
                <a:schemeClr val="lt1"/>
              </a:solidFill>
              <a:latin typeface="Times New Roman"/>
              <a:ea typeface="Times New Roman"/>
              <a:cs typeface="Times New Roman"/>
              <a:sym typeface="Times New Roman"/>
            </a:endParaRPr>
          </a:p>
          <a:p>
            <a:pPr indent="-305435" lvl="0" marL="1371600" rtl="0" algn="l">
              <a:lnSpc>
                <a:spcPct val="150000"/>
              </a:lnSpc>
              <a:spcBef>
                <a:spcPts val="0"/>
              </a:spcBef>
              <a:spcAft>
                <a:spcPts val="0"/>
              </a:spcAft>
              <a:buClr>
                <a:schemeClr val="lt1"/>
              </a:buClr>
              <a:buSzPct val="100000"/>
              <a:buFont typeface="Times New Roman"/>
              <a:buChar char="➢"/>
            </a:pPr>
            <a:r>
              <a:rPr lang="en" sz="1308">
                <a:solidFill>
                  <a:schemeClr val="lt1"/>
                </a:solidFill>
                <a:latin typeface="Times New Roman"/>
                <a:ea typeface="Times New Roman"/>
                <a:cs typeface="Times New Roman"/>
                <a:sym typeface="Times New Roman"/>
              </a:rPr>
              <a:t>SARMIENTO MEDINA, Mijael</a:t>
            </a:r>
            <a:endParaRPr sz="1308">
              <a:solidFill>
                <a:schemeClr val="lt1"/>
              </a:solidFill>
              <a:latin typeface="Times New Roman"/>
              <a:ea typeface="Times New Roman"/>
              <a:cs typeface="Times New Roman"/>
              <a:sym typeface="Times New Roman"/>
            </a:endParaRPr>
          </a:p>
          <a:p>
            <a:pPr indent="-305435" lvl="0" marL="1371600" rtl="0" algn="l">
              <a:lnSpc>
                <a:spcPct val="150000"/>
              </a:lnSpc>
              <a:spcBef>
                <a:spcPts val="0"/>
              </a:spcBef>
              <a:spcAft>
                <a:spcPts val="0"/>
              </a:spcAft>
              <a:buClr>
                <a:schemeClr val="lt1"/>
              </a:buClr>
              <a:buSzPct val="100000"/>
              <a:buFont typeface="Times New Roman"/>
              <a:buChar char="➢"/>
            </a:pPr>
            <a:r>
              <a:rPr lang="en" sz="1308">
                <a:solidFill>
                  <a:schemeClr val="lt1"/>
                </a:solidFill>
                <a:latin typeface="Times New Roman"/>
                <a:ea typeface="Times New Roman"/>
                <a:cs typeface="Times New Roman"/>
                <a:sym typeface="Times New Roman"/>
              </a:rPr>
              <a:t>TELLO SAICO, Marcos Jamil</a:t>
            </a:r>
            <a:endParaRPr sz="1308">
              <a:solidFill>
                <a:schemeClr val="lt1"/>
              </a:solidFill>
              <a:latin typeface="Times New Roman"/>
              <a:ea typeface="Times New Roman"/>
              <a:cs typeface="Times New Roman"/>
              <a:sym typeface="Times New Roman"/>
            </a:endParaRPr>
          </a:p>
          <a:p>
            <a:pPr indent="-305435" lvl="0" marL="1371600" rtl="0" algn="l">
              <a:lnSpc>
                <a:spcPct val="150000"/>
              </a:lnSpc>
              <a:spcBef>
                <a:spcPts val="0"/>
              </a:spcBef>
              <a:spcAft>
                <a:spcPts val="0"/>
              </a:spcAft>
              <a:buClr>
                <a:schemeClr val="lt1"/>
              </a:buClr>
              <a:buSzPct val="100000"/>
              <a:buFont typeface="Times New Roman"/>
              <a:buChar char="➢"/>
            </a:pPr>
            <a:r>
              <a:rPr lang="en" sz="1308">
                <a:solidFill>
                  <a:schemeClr val="lt1"/>
                </a:solidFill>
                <a:latin typeface="Times New Roman"/>
                <a:ea typeface="Times New Roman"/>
                <a:cs typeface="Times New Roman"/>
                <a:sym typeface="Times New Roman"/>
              </a:rPr>
              <a:t>VALDIVIA CALLE, Roy Yefferson</a:t>
            </a:r>
            <a:endParaRPr sz="1308">
              <a:solidFill>
                <a:schemeClr val="lt1"/>
              </a:solidFill>
              <a:latin typeface="Times New Roman"/>
              <a:ea typeface="Times New Roman"/>
              <a:cs typeface="Times New Roman"/>
              <a:sym typeface="Times New Roman"/>
            </a:endParaRPr>
          </a:p>
          <a:p>
            <a:pPr indent="-305435" lvl="0" marL="1371600" rtl="0" algn="l">
              <a:lnSpc>
                <a:spcPct val="150000"/>
              </a:lnSpc>
              <a:spcBef>
                <a:spcPts val="0"/>
              </a:spcBef>
              <a:spcAft>
                <a:spcPts val="0"/>
              </a:spcAft>
              <a:buClr>
                <a:schemeClr val="lt1"/>
              </a:buClr>
              <a:buSzPct val="100000"/>
              <a:buFont typeface="Times New Roman"/>
              <a:buChar char="➢"/>
            </a:pPr>
            <a:r>
              <a:rPr lang="en" sz="1308">
                <a:solidFill>
                  <a:schemeClr val="lt1"/>
                </a:solidFill>
                <a:latin typeface="Times New Roman"/>
                <a:ea typeface="Times New Roman"/>
                <a:cs typeface="Times New Roman"/>
                <a:sym typeface="Times New Roman"/>
              </a:rPr>
              <a:t>VILA CAYO, Nayherly Dianeth</a:t>
            </a:r>
            <a:endParaRPr sz="1908">
              <a:solidFill>
                <a:schemeClr val="lt1"/>
              </a:solidFill>
            </a:endParaRPr>
          </a:p>
        </p:txBody>
      </p:sp>
      <p:pic>
        <p:nvPicPr>
          <p:cNvPr id="332" name="Google Shape;332;p25"/>
          <p:cNvPicPr preferRelativeResize="0"/>
          <p:nvPr/>
        </p:nvPicPr>
        <p:blipFill>
          <a:blip r:embed="rId3">
            <a:alphaModFix/>
          </a:blip>
          <a:stretch>
            <a:fillRect/>
          </a:stretch>
        </p:blipFill>
        <p:spPr>
          <a:xfrm>
            <a:off x="318575" y="1611875"/>
            <a:ext cx="2487850" cy="3091000"/>
          </a:xfrm>
          <a:prstGeom prst="rect">
            <a:avLst/>
          </a:prstGeom>
          <a:noFill/>
          <a:ln>
            <a:noFill/>
          </a:ln>
        </p:spPr>
      </p:pic>
      <p:sp>
        <p:nvSpPr>
          <p:cNvPr id="333" name="Google Shape;333;p25"/>
          <p:cNvSpPr txBox="1"/>
          <p:nvPr/>
        </p:nvSpPr>
        <p:spPr>
          <a:xfrm>
            <a:off x="3256250" y="1798650"/>
            <a:ext cx="4860000" cy="81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1200"/>
              </a:spcBef>
              <a:spcAft>
                <a:spcPts val="0"/>
              </a:spcAft>
              <a:buNone/>
            </a:pPr>
            <a:r>
              <a:rPr b="1" lang="en" sz="1212">
                <a:solidFill>
                  <a:schemeClr val="lt1"/>
                </a:solidFill>
                <a:latin typeface="Times New Roman"/>
                <a:ea typeface="Times New Roman"/>
                <a:cs typeface="Times New Roman"/>
                <a:sym typeface="Times New Roman"/>
              </a:rPr>
              <a:t>LABORATORIO DE ESTRUCTURA DE DATOS</a:t>
            </a:r>
            <a:endParaRPr b="1" sz="1212">
              <a:solidFill>
                <a:schemeClr val="lt1"/>
              </a:solidFill>
              <a:latin typeface="Times New Roman"/>
              <a:ea typeface="Times New Roman"/>
              <a:cs typeface="Times New Roman"/>
              <a:sym typeface="Times New Roman"/>
            </a:endParaRPr>
          </a:p>
          <a:p>
            <a:pPr indent="0" lvl="0" marL="0" rtl="0" algn="ctr">
              <a:lnSpc>
                <a:spcPct val="140000"/>
              </a:lnSpc>
              <a:spcBef>
                <a:spcPts val="1200"/>
              </a:spcBef>
              <a:spcAft>
                <a:spcPts val="1200"/>
              </a:spcAft>
              <a:buNone/>
            </a:pPr>
            <a:r>
              <a:rPr b="1" lang="en" sz="1275" u="sng">
                <a:solidFill>
                  <a:schemeClr val="lt1"/>
                </a:solidFill>
                <a:latin typeface="Times New Roman"/>
                <a:ea typeface="Times New Roman"/>
                <a:cs typeface="Times New Roman"/>
                <a:sym typeface="Times New Roman"/>
              </a:rPr>
              <a:t>“ALGORITMOS DE ORDENAMIENTO Y BÚSQUEDA”</a:t>
            </a:r>
            <a:r>
              <a:rPr b="1" lang="en" u="sng">
                <a:solidFill>
                  <a:schemeClr val="lt1"/>
                </a:solidFill>
                <a:latin typeface="Times New Roman"/>
                <a:ea typeface="Times New Roman"/>
                <a:cs typeface="Times New Roman"/>
                <a:sym typeface="Times New Roman"/>
              </a:rPr>
              <a:t> </a:t>
            </a:r>
            <a:endParaRPr b="1" u="sng">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4"/>
          <p:cNvSpPr txBox="1"/>
          <p:nvPr>
            <p:ph idx="1" type="subTitle"/>
          </p:nvPr>
        </p:nvSpPr>
        <p:spPr>
          <a:xfrm>
            <a:off x="2131725" y="1473000"/>
            <a:ext cx="4674000" cy="26280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SzPts val="1400"/>
              <a:buChar char="➔"/>
            </a:pPr>
            <a:r>
              <a:rPr lang="en"/>
              <a:t>Este método de búsqueda es muy lento, pero si los datos no están en orden es el único método que puede emplearse para hacer las búsquedas.</a:t>
            </a:r>
            <a:endParaRPr/>
          </a:p>
          <a:p>
            <a:pPr indent="-317500" lvl="0" marL="457200" rtl="0" algn="l">
              <a:spcBef>
                <a:spcPts val="0"/>
              </a:spcBef>
              <a:spcAft>
                <a:spcPts val="0"/>
              </a:spcAft>
              <a:buSzPts val="1400"/>
              <a:buChar char="➔"/>
            </a:pPr>
            <a:r>
              <a:rPr lang="en"/>
              <a:t>Si los valores de la llave no son únicos, se requiere buscar en toda la lista.</a:t>
            </a:r>
            <a:endParaRPr/>
          </a:p>
          <a:p>
            <a:pPr indent="-317500" lvl="0" marL="457200" rtl="0" algn="l">
              <a:spcBef>
                <a:spcPts val="0"/>
              </a:spcBef>
              <a:spcAft>
                <a:spcPts val="0"/>
              </a:spcAft>
              <a:buSzPts val="1400"/>
              <a:buChar char="➔"/>
            </a:pPr>
            <a:r>
              <a:rPr lang="en"/>
              <a:t>Si los registros a los que se accede con frecuencia no están al principio del archivo, la cantidad promedio de comparaciones aumenta notablemente.</a:t>
            </a:r>
            <a:endParaRPr/>
          </a:p>
          <a:p>
            <a:pPr indent="-317500" lvl="0" marL="457200" rtl="0" algn="l">
              <a:spcBef>
                <a:spcPts val="0"/>
              </a:spcBef>
              <a:spcAft>
                <a:spcPts val="0"/>
              </a:spcAft>
              <a:buSzPts val="1400"/>
              <a:buChar char="➔"/>
            </a:pPr>
            <a:r>
              <a:rPr lang="en"/>
              <a:t>Para las aplicaciones interactivas que incluyen peticiones o actualizaciones de registros individuales, los archivos secuenciales ofrecen un rendimiento pobre.</a:t>
            </a:r>
            <a:endParaRPr/>
          </a:p>
          <a:p>
            <a:pPr indent="0" lvl="0" marL="0" rtl="0" algn="l">
              <a:spcBef>
                <a:spcPts val="0"/>
              </a:spcBef>
              <a:spcAft>
                <a:spcPts val="0"/>
              </a:spcAft>
              <a:buNone/>
            </a:pPr>
            <a:r>
              <a:t/>
            </a:r>
            <a:endParaRPr/>
          </a:p>
        </p:txBody>
      </p:sp>
      <p:sp>
        <p:nvSpPr>
          <p:cNvPr id="477" name="Google Shape;477;p34"/>
          <p:cNvSpPr txBox="1"/>
          <p:nvPr>
            <p:ph idx="3" type="title"/>
          </p:nvPr>
        </p:nvSpPr>
        <p:spPr>
          <a:xfrm>
            <a:off x="801850" y="448725"/>
            <a:ext cx="7548900" cy="4572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Desventajas</a:t>
            </a:r>
            <a:r>
              <a:rPr lang="en"/>
              <a:t> de la </a:t>
            </a:r>
            <a:r>
              <a:rPr lang="en"/>
              <a:t>Búsqueda</a:t>
            </a:r>
            <a:r>
              <a:rPr lang="en"/>
              <a:t> Secuencial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Divide el array en mitades, es por eso el nombre “binaria”, para que la búsqueda sea más sencilla.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3" name="Google Shape;483;p35"/>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BINARIA </a:t>
            </a:r>
            <a:endParaRPr/>
          </a:p>
        </p:txBody>
      </p:sp>
      <p:pic>
        <p:nvPicPr>
          <p:cNvPr id="484" name="Google Shape;484;p35"/>
          <p:cNvPicPr preferRelativeResize="0"/>
          <p:nvPr/>
        </p:nvPicPr>
        <p:blipFill>
          <a:blip r:embed="rId3">
            <a:alphaModFix/>
          </a:blip>
          <a:stretch>
            <a:fillRect/>
          </a:stretch>
        </p:blipFill>
        <p:spPr>
          <a:xfrm>
            <a:off x="575975" y="1301850"/>
            <a:ext cx="3600300" cy="240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idx="1" type="subTitle"/>
          </p:nvPr>
        </p:nvSpPr>
        <p:spPr>
          <a:xfrm flipH="1">
            <a:off x="208525" y="918300"/>
            <a:ext cx="5078700" cy="3682500"/>
          </a:xfrm>
          <a:prstGeom prst="rect">
            <a:avLst/>
          </a:prstGeom>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Algoritmo:</a:t>
            </a:r>
            <a:endParaRPr/>
          </a:p>
          <a:p>
            <a:pPr indent="-342900" lvl="0" marL="457200" rtl="0" algn="l">
              <a:spcBef>
                <a:spcPts val="0"/>
              </a:spcBef>
              <a:spcAft>
                <a:spcPts val="0"/>
              </a:spcAft>
              <a:buSzPts val="1800"/>
              <a:buAutoNum type="arabicPeriod"/>
            </a:pPr>
            <a:r>
              <a:rPr lang="en"/>
              <a:t>Verifica que la lista tenga elementos. Si no los hay termina.</a:t>
            </a:r>
            <a:endParaRPr/>
          </a:p>
          <a:p>
            <a:pPr indent="-342900" lvl="0" marL="457200" rtl="0" algn="l">
              <a:spcBef>
                <a:spcPts val="0"/>
              </a:spcBef>
              <a:spcAft>
                <a:spcPts val="0"/>
              </a:spcAft>
              <a:buSzPts val="1800"/>
              <a:buAutoNum type="arabicPeriod"/>
            </a:pPr>
            <a:r>
              <a:rPr lang="en"/>
              <a:t>Compara el elemento a buscar con el número que se encuentra a la </a:t>
            </a:r>
            <a:r>
              <a:rPr b="1" lang="en">
                <a:solidFill>
                  <a:schemeClr val="dk2"/>
                </a:solidFill>
              </a:rPr>
              <a:t>mitad</a:t>
            </a:r>
            <a:r>
              <a:rPr lang="en"/>
              <a:t> de la lista.</a:t>
            </a:r>
            <a:endParaRPr/>
          </a:p>
          <a:p>
            <a:pPr indent="-342900" lvl="0" marL="457200" rtl="0" algn="l">
              <a:spcBef>
                <a:spcPts val="0"/>
              </a:spcBef>
              <a:spcAft>
                <a:spcPts val="0"/>
              </a:spcAft>
              <a:buSzPts val="1800"/>
              <a:buAutoNum type="arabicPeriod"/>
            </a:pPr>
            <a:r>
              <a:rPr lang="en"/>
              <a:t>Si es el que se busca regresa el número y termina.</a:t>
            </a:r>
            <a:endParaRPr/>
          </a:p>
          <a:p>
            <a:pPr indent="-342900" lvl="0" marL="457200" rtl="0" algn="l">
              <a:spcBef>
                <a:spcPts val="0"/>
              </a:spcBef>
              <a:spcAft>
                <a:spcPts val="0"/>
              </a:spcAft>
              <a:buSzPts val="1800"/>
              <a:buAutoNum type="arabicPeriod"/>
            </a:pPr>
            <a:r>
              <a:rPr lang="en"/>
              <a:t>Si no es el número buscado:</a:t>
            </a:r>
            <a:endParaRPr/>
          </a:p>
          <a:p>
            <a:pPr indent="-317500" lvl="1" marL="914400" rtl="0" algn="l">
              <a:spcBef>
                <a:spcPts val="0"/>
              </a:spcBef>
              <a:spcAft>
                <a:spcPts val="0"/>
              </a:spcAft>
              <a:buSzPts val="1400"/>
              <a:buAutoNum type="alphaLcPeriod"/>
            </a:pPr>
            <a:r>
              <a:rPr lang="en"/>
              <a:t>Si el número es menor al elemento de la mitad de la lista realiza la búsqueda binaria con la sublista izquierda.</a:t>
            </a:r>
            <a:endParaRPr/>
          </a:p>
          <a:p>
            <a:pPr indent="-317500" lvl="1" marL="914400" rtl="0" algn="l">
              <a:spcBef>
                <a:spcPts val="0"/>
              </a:spcBef>
              <a:spcAft>
                <a:spcPts val="0"/>
              </a:spcAft>
              <a:buSzPts val="1400"/>
              <a:buAutoNum type="alphaLcPeriod"/>
            </a:pPr>
            <a:r>
              <a:rPr lang="en"/>
              <a:t>Si no realiza la búsqueda binaria con la sublista derecha.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0" name="Google Shape;490;p3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a:t>
            </a:r>
            <a:r>
              <a:rPr lang="en"/>
              <a:t>BINARIA</a:t>
            </a:r>
            <a:r>
              <a:rPr lang="en"/>
              <a:t> </a:t>
            </a:r>
            <a:endParaRPr/>
          </a:p>
        </p:txBody>
      </p:sp>
      <p:pic>
        <p:nvPicPr>
          <p:cNvPr id="491" name="Google Shape;491;p36"/>
          <p:cNvPicPr preferRelativeResize="0"/>
          <p:nvPr/>
        </p:nvPicPr>
        <p:blipFill>
          <a:blip r:embed="rId3">
            <a:alphaModFix/>
          </a:blip>
          <a:stretch>
            <a:fillRect/>
          </a:stretch>
        </p:blipFill>
        <p:spPr>
          <a:xfrm>
            <a:off x="5425550" y="1191802"/>
            <a:ext cx="3626727" cy="190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BINARIA </a:t>
            </a:r>
            <a:endParaRPr/>
          </a:p>
        </p:txBody>
      </p:sp>
      <p:pic>
        <p:nvPicPr>
          <p:cNvPr id="497" name="Google Shape;497;p37"/>
          <p:cNvPicPr preferRelativeResize="0"/>
          <p:nvPr/>
        </p:nvPicPr>
        <p:blipFill>
          <a:blip r:embed="rId3">
            <a:alphaModFix/>
          </a:blip>
          <a:stretch>
            <a:fillRect/>
          </a:stretch>
        </p:blipFill>
        <p:spPr>
          <a:xfrm>
            <a:off x="1941825" y="1406650"/>
            <a:ext cx="4286250" cy="3362325"/>
          </a:xfrm>
          <a:prstGeom prst="rect">
            <a:avLst/>
          </a:prstGeom>
          <a:noFill/>
          <a:ln>
            <a:noFill/>
          </a:ln>
        </p:spPr>
      </p:pic>
      <p:sp>
        <p:nvSpPr>
          <p:cNvPr id="498" name="Google Shape;498;p37"/>
          <p:cNvSpPr txBox="1"/>
          <p:nvPr>
            <p:ph type="title"/>
          </p:nvPr>
        </p:nvSpPr>
        <p:spPr>
          <a:xfrm>
            <a:off x="1153825" y="920825"/>
            <a:ext cx="50799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Ejemplo con python</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2" name="Shape 502"/>
        <p:cNvGrpSpPr/>
        <p:nvPr/>
      </p:nvGrpSpPr>
      <p:grpSpPr>
        <a:xfrm>
          <a:off x="0" y="0"/>
          <a:ext cx="0" cy="0"/>
          <a:chOff x="0" y="0"/>
          <a:chExt cx="0" cy="0"/>
        </a:xfrm>
      </p:grpSpPr>
      <p:sp>
        <p:nvSpPr>
          <p:cNvPr id="503" name="Google Shape;503;p38"/>
          <p:cNvSpPr txBox="1"/>
          <p:nvPr>
            <p:ph idx="1" type="subTitle"/>
          </p:nvPr>
        </p:nvSpPr>
        <p:spPr>
          <a:xfrm flipH="1">
            <a:off x="424500" y="927850"/>
            <a:ext cx="2576100" cy="25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on funciones que se crean, a partir de un dato de entrada, una salida finita que normalmente es una cadena de longitud fija.</a:t>
            </a:r>
            <a:endParaRPr/>
          </a:p>
          <a:p>
            <a:pPr indent="0" lvl="0" marL="0" rtl="0" algn="l">
              <a:spcBef>
                <a:spcPts val="0"/>
              </a:spcBef>
              <a:spcAft>
                <a:spcPts val="0"/>
              </a:spcAft>
              <a:buNone/>
            </a:pPr>
            <a:r>
              <a:rPr lang="en"/>
              <a:t>esta cadena representa un "resumen" de la información de entrada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4" name="Google Shape;504;p3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pic>
        <p:nvPicPr>
          <p:cNvPr id="505" name="Google Shape;505;p38"/>
          <p:cNvPicPr preferRelativeResize="0"/>
          <p:nvPr/>
        </p:nvPicPr>
        <p:blipFill>
          <a:blip r:embed="rId3">
            <a:alphaModFix/>
          </a:blip>
          <a:stretch>
            <a:fillRect/>
          </a:stretch>
        </p:blipFill>
        <p:spPr>
          <a:xfrm>
            <a:off x="3602525" y="1885275"/>
            <a:ext cx="5104425" cy="2981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pic>
        <p:nvPicPr>
          <p:cNvPr id="511" name="Google Shape;511;p39"/>
          <p:cNvPicPr preferRelativeResize="0"/>
          <p:nvPr/>
        </p:nvPicPr>
        <p:blipFill>
          <a:blip r:embed="rId3">
            <a:alphaModFix/>
          </a:blip>
          <a:stretch>
            <a:fillRect/>
          </a:stretch>
        </p:blipFill>
        <p:spPr>
          <a:xfrm>
            <a:off x="2296225" y="2882900"/>
            <a:ext cx="3885575" cy="1910275"/>
          </a:xfrm>
          <a:prstGeom prst="rect">
            <a:avLst/>
          </a:prstGeom>
          <a:noFill/>
          <a:ln>
            <a:noFill/>
          </a:ln>
        </p:spPr>
      </p:pic>
      <p:sp>
        <p:nvSpPr>
          <p:cNvPr id="512" name="Google Shape;512;p39"/>
          <p:cNvSpPr txBox="1"/>
          <p:nvPr>
            <p:ph type="title"/>
          </p:nvPr>
        </p:nvSpPr>
        <p:spPr>
          <a:xfrm>
            <a:off x="-1007325" y="735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Tabla Hash</a:t>
            </a:r>
            <a:endParaRPr sz="2300"/>
          </a:p>
        </p:txBody>
      </p:sp>
      <p:sp>
        <p:nvSpPr>
          <p:cNvPr id="513" name="Google Shape;513;p39"/>
          <p:cNvSpPr txBox="1"/>
          <p:nvPr>
            <p:ph idx="1" type="subTitle"/>
          </p:nvPr>
        </p:nvSpPr>
        <p:spPr>
          <a:xfrm flipH="1">
            <a:off x="975375" y="1175450"/>
            <a:ext cx="4964400" cy="14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Una tabla hash es una estructura que asocia claves con valores, La operación principal que soporta de manera eficiente es la búsqueda: permite el acceso a los elementos almacenados a partir de una clave generada usando el nombre, número de cuenta o id.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pic>
        <p:nvPicPr>
          <p:cNvPr id="519" name="Google Shape;519;p40"/>
          <p:cNvPicPr preferRelativeResize="0"/>
          <p:nvPr/>
        </p:nvPicPr>
        <p:blipFill>
          <a:blip r:embed="rId3">
            <a:alphaModFix/>
          </a:blip>
          <a:stretch>
            <a:fillRect/>
          </a:stretch>
        </p:blipFill>
        <p:spPr>
          <a:xfrm>
            <a:off x="800900" y="1257250"/>
            <a:ext cx="7542200" cy="283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1"/>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pic>
        <p:nvPicPr>
          <p:cNvPr id="525" name="Google Shape;525;p41"/>
          <p:cNvPicPr preferRelativeResize="0"/>
          <p:nvPr/>
        </p:nvPicPr>
        <p:blipFill>
          <a:blip r:embed="rId3">
            <a:alphaModFix/>
          </a:blip>
          <a:stretch>
            <a:fillRect/>
          </a:stretch>
        </p:blipFill>
        <p:spPr>
          <a:xfrm>
            <a:off x="484325" y="1481075"/>
            <a:ext cx="2776999" cy="3409475"/>
          </a:xfrm>
          <a:prstGeom prst="rect">
            <a:avLst/>
          </a:prstGeom>
          <a:noFill/>
          <a:ln>
            <a:noFill/>
          </a:ln>
        </p:spPr>
      </p:pic>
      <p:sp>
        <p:nvSpPr>
          <p:cNvPr id="526" name="Google Shape;526;p41"/>
          <p:cNvSpPr txBox="1"/>
          <p:nvPr>
            <p:ph type="title"/>
          </p:nvPr>
        </p:nvSpPr>
        <p:spPr>
          <a:xfrm>
            <a:off x="1153825" y="920825"/>
            <a:ext cx="50799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Principio del Palomar</a:t>
            </a:r>
            <a:endParaRPr sz="2200"/>
          </a:p>
        </p:txBody>
      </p:sp>
      <p:pic>
        <p:nvPicPr>
          <p:cNvPr id="527" name="Google Shape;527;p41"/>
          <p:cNvPicPr preferRelativeResize="0"/>
          <p:nvPr/>
        </p:nvPicPr>
        <p:blipFill>
          <a:blip r:embed="rId4">
            <a:alphaModFix/>
          </a:blip>
          <a:stretch>
            <a:fillRect/>
          </a:stretch>
        </p:blipFill>
        <p:spPr>
          <a:xfrm>
            <a:off x="3638475" y="1964699"/>
            <a:ext cx="5007001" cy="263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sp>
        <p:nvSpPr>
          <p:cNvPr id="533" name="Google Shape;533;p42"/>
          <p:cNvSpPr txBox="1"/>
          <p:nvPr>
            <p:ph type="title"/>
          </p:nvPr>
        </p:nvSpPr>
        <p:spPr>
          <a:xfrm>
            <a:off x="1153825" y="920825"/>
            <a:ext cx="50799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Principio del Palomar</a:t>
            </a:r>
            <a:endParaRPr sz="2200"/>
          </a:p>
        </p:txBody>
      </p:sp>
      <p:pic>
        <p:nvPicPr>
          <p:cNvPr id="534" name="Google Shape;534;p42"/>
          <p:cNvPicPr preferRelativeResize="0"/>
          <p:nvPr/>
        </p:nvPicPr>
        <p:blipFill>
          <a:blip r:embed="rId3">
            <a:alphaModFix/>
          </a:blip>
          <a:stretch>
            <a:fillRect/>
          </a:stretch>
        </p:blipFill>
        <p:spPr>
          <a:xfrm>
            <a:off x="1200250" y="1594575"/>
            <a:ext cx="5683625" cy="331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sp>
        <p:nvSpPr>
          <p:cNvPr id="540" name="Google Shape;540;p43"/>
          <p:cNvSpPr txBox="1"/>
          <p:nvPr>
            <p:ph type="title"/>
          </p:nvPr>
        </p:nvSpPr>
        <p:spPr>
          <a:xfrm>
            <a:off x="1153825" y="920825"/>
            <a:ext cx="50799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Ejemplo</a:t>
            </a:r>
            <a:endParaRPr sz="2200"/>
          </a:p>
        </p:txBody>
      </p:sp>
      <p:pic>
        <p:nvPicPr>
          <p:cNvPr id="541" name="Google Shape;541;p43"/>
          <p:cNvPicPr preferRelativeResize="0"/>
          <p:nvPr/>
        </p:nvPicPr>
        <p:blipFill>
          <a:blip r:embed="rId3">
            <a:alphaModFix/>
          </a:blip>
          <a:stretch>
            <a:fillRect/>
          </a:stretch>
        </p:blipFill>
        <p:spPr>
          <a:xfrm>
            <a:off x="1561450" y="1370425"/>
            <a:ext cx="3778739" cy="3542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5500"/>
              <a:t>ALGORITMOS DE ORDENAMIENTO Y BÚSQUEDA</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4"/>
          <p:cNvSpPr txBox="1"/>
          <p:nvPr>
            <p:ph type="title"/>
          </p:nvPr>
        </p:nvSpPr>
        <p:spPr>
          <a:xfrm>
            <a:off x="1200250" y="6657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BÚSQUEDA HASHING</a:t>
            </a:r>
            <a:endParaRPr/>
          </a:p>
        </p:txBody>
      </p:sp>
      <p:sp>
        <p:nvSpPr>
          <p:cNvPr id="547" name="Google Shape;547;p44"/>
          <p:cNvSpPr txBox="1"/>
          <p:nvPr>
            <p:ph type="title"/>
          </p:nvPr>
        </p:nvSpPr>
        <p:spPr>
          <a:xfrm>
            <a:off x="1153825" y="920825"/>
            <a:ext cx="50799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Ejemplo con python</a:t>
            </a:r>
            <a:endParaRPr sz="2200"/>
          </a:p>
        </p:txBody>
      </p:sp>
      <p:pic>
        <p:nvPicPr>
          <p:cNvPr id="548" name="Google Shape;548;p44"/>
          <p:cNvPicPr preferRelativeResize="0"/>
          <p:nvPr/>
        </p:nvPicPr>
        <p:blipFill>
          <a:blip r:embed="rId3">
            <a:alphaModFix/>
          </a:blip>
          <a:stretch>
            <a:fillRect/>
          </a:stretch>
        </p:blipFill>
        <p:spPr>
          <a:xfrm>
            <a:off x="1200250" y="1429200"/>
            <a:ext cx="6046700" cy="3445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45"/>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ORDENAMIENTO DE ALGORITMOS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type="title"/>
          </p:nvPr>
        </p:nvSpPr>
        <p:spPr>
          <a:xfrm>
            <a:off x="874175" y="290400"/>
            <a:ext cx="7062000" cy="8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Algoritmos de Ordenamiento</a:t>
            </a:r>
            <a:endParaRPr sz="2200"/>
          </a:p>
        </p:txBody>
      </p:sp>
      <p:sp>
        <p:nvSpPr>
          <p:cNvPr id="559" name="Google Shape;559;p46"/>
          <p:cNvSpPr txBox="1"/>
          <p:nvPr/>
        </p:nvSpPr>
        <p:spPr>
          <a:xfrm>
            <a:off x="1012800" y="1072150"/>
            <a:ext cx="7118400" cy="2786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chemeClr val="lt1"/>
                </a:solidFill>
                <a:latin typeface="Times New Roman"/>
                <a:ea typeface="Times New Roman"/>
                <a:cs typeface="Times New Roman"/>
                <a:sym typeface="Times New Roman"/>
              </a:rPr>
              <a:t>Los algoritmos de ordenamiento nos permiten, como su nombre lo dice, ordenar información de una manera especial basándonos en un criterio de ordenamiento.</a:t>
            </a:r>
            <a:endParaRPr sz="1300">
              <a:solidFill>
                <a:schemeClr val="lt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300">
                <a:solidFill>
                  <a:schemeClr val="lt1"/>
                </a:solidFill>
                <a:latin typeface="Times New Roman"/>
                <a:ea typeface="Times New Roman"/>
                <a:cs typeface="Times New Roman"/>
                <a:sym typeface="Times New Roman"/>
              </a:rPr>
              <a:t>Los algoritmos de ordenación sirven para reorganizar el orden de los elementos de una estructura, como un vector. Muestran de forma estructurada cómo ordenar los elementos que haya dentro de una estructura, como un array.</a:t>
            </a:r>
            <a:endParaRPr sz="1300">
              <a:solidFill>
                <a:schemeClr val="lt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300">
                <a:solidFill>
                  <a:schemeClr val="lt1"/>
                </a:solidFill>
                <a:latin typeface="Times New Roman"/>
                <a:ea typeface="Times New Roman"/>
                <a:cs typeface="Times New Roman"/>
                <a:sym typeface="Times New Roman"/>
              </a:rPr>
              <a:t>Una de las características de los algoritmos de ordenación es que se puede ordenar cualquier estructura con elementos que sean ordenables.</a:t>
            </a:r>
            <a:endParaRPr sz="1300">
              <a:solidFill>
                <a:schemeClr val="lt1"/>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Podemos ordenar números, porque unos son mayores que otros</a:t>
            </a:r>
            <a:endParaRPr sz="1300">
              <a:solidFill>
                <a:schemeClr val="lt1"/>
              </a:solidFill>
              <a:latin typeface="Times New Roman"/>
              <a:ea typeface="Times New Roman"/>
              <a:cs typeface="Times New Roman"/>
              <a:sym typeface="Times New Roman"/>
            </a:endParaRPr>
          </a:p>
          <a:p>
            <a:pPr indent="-311150" lvl="0" marL="457200" rtl="0" algn="just">
              <a:lnSpc>
                <a:spcPct val="150000"/>
              </a:lnSpc>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Podemos ordenar meses, porque unos vienen antes que otros.</a:t>
            </a:r>
            <a:endParaRPr sz="1500">
              <a:solidFill>
                <a:schemeClr val="lt1"/>
              </a:solidFill>
              <a:latin typeface="Anaheim"/>
              <a:ea typeface="Anaheim"/>
              <a:cs typeface="Anaheim"/>
              <a:sym typeface="Anahei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por Burbuja</a:t>
            </a:r>
            <a:endParaRPr/>
          </a:p>
        </p:txBody>
      </p:sp>
      <p:sp>
        <p:nvSpPr>
          <p:cNvPr id="565" name="Google Shape;565;p47"/>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566" name="Google Shape;566;p47"/>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Busca </a:t>
            </a:r>
            <a:endParaRPr sz="1600">
              <a:solidFill>
                <a:schemeClr val="dk2"/>
              </a:solidFill>
            </a:endParaRPr>
          </a:p>
        </p:txBody>
      </p:sp>
      <p:sp>
        <p:nvSpPr>
          <p:cNvPr id="567" name="Google Shape;567;p47"/>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100">
                <a:latin typeface="Arial"/>
                <a:ea typeface="Arial"/>
                <a:cs typeface="Arial"/>
                <a:sym typeface="Arial"/>
              </a:rPr>
              <a:t>el menor elemento de la lista e intercambiarlo con el primero</a:t>
            </a:r>
            <a:endParaRPr sz="11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400"/>
          </a:p>
        </p:txBody>
      </p:sp>
      <p:sp>
        <p:nvSpPr>
          <p:cNvPr id="568" name="Google Shape;568;p47"/>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569" name="Google Shape;569;p47"/>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570" name="Google Shape;570;p47"/>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571" name="Google Shape;571;p47"/>
          <p:cNvSpPr txBox="1"/>
          <p:nvPr>
            <p:ph idx="4294967295" type="subTitle"/>
          </p:nvPr>
        </p:nvSpPr>
        <p:spPr>
          <a:xfrm flipH="1">
            <a:off x="5329375" y="3371700"/>
            <a:ext cx="34032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SzPts val="688"/>
              <a:buNone/>
            </a:pPr>
            <a:r>
              <a:rPr lang="en" sz="850">
                <a:latin typeface="Arial"/>
                <a:ea typeface="Arial"/>
                <a:cs typeface="Arial"/>
                <a:sym typeface="Arial"/>
              </a:rPr>
              <a:t>L</a:t>
            </a:r>
            <a:r>
              <a:rPr lang="en" sz="1050">
                <a:latin typeface="Arial"/>
                <a:ea typeface="Arial"/>
                <a:cs typeface="Arial"/>
                <a:sym typeface="Arial"/>
              </a:rPr>
              <a:t>os elementos se intercambian sin utilizar almacenamiento temporal adicional, de modo que el espacio requerido es el mínimo</a:t>
            </a:r>
            <a:r>
              <a:rPr lang="en" sz="850">
                <a:latin typeface="Arial"/>
                <a:ea typeface="Arial"/>
                <a:cs typeface="Arial"/>
                <a:sym typeface="Arial"/>
              </a:rPr>
              <a:t>.</a:t>
            </a:r>
            <a:endParaRPr sz="850">
              <a:latin typeface="Arial"/>
              <a:ea typeface="Arial"/>
              <a:cs typeface="Arial"/>
              <a:sym typeface="Arial"/>
            </a:endParaRPr>
          </a:p>
          <a:p>
            <a:pPr indent="0" lvl="0" marL="0" rtl="0" algn="l">
              <a:spcBef>
                <a:spcPts val="0"/>
              </a:spcBef>
              <a:spcAft>
                <a:spcPts val="1600"/>
              </a:spcAft>
              <a:buSzPts val="688"/>
              <a:buNone/>
            </a:pPr>
            <a:r>
              <a:t/>
            </a:r>
            <a:endParaRPr sz="1037">
              <a:highlight>
                <a:schemeClr val="dk1"/>
              </a:highlight>
              <a:latin typeface="Calibri"/>
              <a:ea typeface="Calibri"/>
              <a:cs typeface="Calibri"/>
              <a:sym typeface="Calibri"/>
            </a:endParaRPr>
          </a:p>
        </p:txBody>
      </p:sp>
      <p:sp>
        <p:nvSpPr>
          <p:cNvPr id="572" name="Google Shape;572;p47"/>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573" name="Google Shape;573;p47"/>
          <p:cNvSpPr txBox="1"/>
          <p:nvPr>
            <p:ph idx="4294967295" type="subTitle"/>
          </p:nvPr>
        </p:nvSpPr>
        <p:spPr>
          <a:xfrm flipH="1">
            <a:off x="5339500" y="4238150"/>
            <a:ext cx="35946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No se recomienda </a:t>
            </a:r>
            <a:r>
              <a:rPr lang="en" sz="1000">
                <a:latin typeface="Arial"/>
                <a:ea typeface="Arial"/>
                <a:cs typeface="Arial"/>
                <a:sym typeface="Arial"/>
              </a:rPr>
              <a:t>utilizarlo</a:t>
            </a:r>
            <a:r>
              <a:rPr lang="en" sz="1000">
                <a:latin typeface="Arial"/>
                <a:ea typeface="Arial"/>
                <a:cs typeface="Arial"/>
                <a:sym typeface="Arial"/>
              </a:rPr>
              <a:t> ya que consta de un código bastante extenso y  no se comporta adecuadamente con una list</a:t>
            </a:r>
            <a:r>
              <a:rPr lang="en" sz="1200">
                <a:latin typeface="Arial"/>
                <a:ea typeface="Arial"/>
                <a:cs typeface="Arial"/>
                <a:sym typeface="Arial"/>
              </a:rPr>
              <a:t>a</a:t>
            </a:r>
            <a:endParaRPr sz="100">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sp>
        <p:nvSpPr>
          <p:cNvPr id="574" name="Google Shape;574;p47"/>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576" name="Google Shape;576;p47"/>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47"/>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586" name="Google Shape;586;p47"/>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587" name="Google Shape;587;p47"/>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588" name="Google Shape;588;p47"/>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589" name="Google Shape;589;p47"/>
          <p:cNvSpPr txBox="1"/>
          <p:nvPr/>
        </p:nvSpPr>
        <p:spPr>
          <a:xfrm>
            <a:off x="423875" y="1103975"/>
            <a:ext cx="2882400" cy="35865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Este algoritmo de clasificación simple itera sobre la lista de datos, comparando elementos en pares hasta que los elementos más grandes</a:t>
            </a:r>
            <a:r>
              <a:rPr b="1" lang="en" sz="1800">
                <a:solidFill>
                  <a:schemeClr val="lt1"/>
                </a:solidFill>
              </a:rPr>
              <a:t> “burbujean”</a:t>
            </a:r>
            <a:r>
              <a:rPr lang="en" sz="1800">
                <a:solidFill>
                  <a:schemeClr val="lt1"/>
                </a:solidFill>
              </a:rPr>
              <a:t> hasta el final de la lista y los más pequeños permanecen al principio.</a:t>
            </a:r>
            <a:endParaRPr sz="1800">
              <a:solidFill>
                <a:schemeClr val="lt1"/>
              </a:solidFill>
            </a:endParaRPr>
          </a:p>
          <a:p>
            <a:pPr indent="0" lvl="0" marL="0" rtl="0" algn="l">
              <a:spcBef>
                <a:spcPts val="0"/>
              </a:spcBef>
              <a:spcAft>
                <a:spcPts val="0"/>
              </a:spcAft>
              <a:buNone/>
            </a:pPr>
            <a:r>
              <a:t/>
            </a:r>
            <a:endParaRPr>
              <a:latin typeface="Anaheim"/>
              <a:ea typeface="Anaheim"/>
              <a:cs typeface="Anaheim"/>
              <a:sym typeface="Anaheim"/>
            </a:endParaRPr>
          </a:p>
        </p:txBody>
      </p:sp>
      <p:sp>
        <p:nvSpPr>
          <p:cNvPr id="590" name="Google Shape;590;p47"/>
          <p:cNvSpPr txBox="1"/>
          <p:nvPr/>
        </p:nvSpPr>
        <p:spPr>
          <a:xfrm>
            <a:off x="2449275" y="1991000"/>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º</a:t>
            </a:r>
            <a:endParaRPr>
              <a:latin typeface="Anaheim"/>
              <a:ea typeface="Anaheim"/>
              <a:cs typeface="Anaheim"/>
              <a:sym typeface="Anaheim"/>
            </a:endParaRPr>
          </a:p>
        </p:txBody>
      </p:sp>
      <p:sp>
        <p:nvSpPr>
          <p:cNvPr id="591" name="Google Shape;591;p47"/>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p:nvPr/>
        </p:nvSpPr>
        <p:spPr>
          <a:xfrm>
            <a:off x="-200" y="2542874"/>
            <a:ext cx="9144000" cy="671412"/>
          </a:xfrm>
          <a:custGeom>
            <a:rect b="b" l="l" r="r" t="t"/>
            <a:pathLst>
              <a:path extrusionOk="0" h="20980" w="285750">
                <a:moveTo>
                  <a:pt x="0" y="1"/>
                </a:moveTo>
                <a:lnTo>
                  <a:pt x="0" y="20979"/>
                </a:lnTo>
                <a:lnTo>
                  <a:pt x="285750" y="20979"/>
                </a:lnTo>
                <a:lnTo>
                  <a:pt x="28575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6334054" y="2542874"/>
            <a:ext cx="1762144" cy="671412"/>
          </a:xfrm>
          <a:custGeom>
            <a:rect b="b" l="l" r="r" t="t"/>
            <a:pathLst>
              <a:path extrusionOk="0" h="20980" w="55067">
                <a:moveTo>
                  <a:pt x="0" y="1"/>
                </a:moveTo>
                <a:lnTo>
                  <a:pt x="0" y="20979"/>
                </a:lnTo>
                <a:lnTo>
                  <a:pt x="55067" y="20979"/>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a:off x="4571903" y="2542874"/>
            <a:ext cx="1871872" cy="671412"/>
          </a:xfrm>
          <a:custGeom>
            <a:rect b="b" l="l" r="r" t="t"/>
            <a:pathLst>
              <a:path extrusionOk="0" h="20980" w="58496">
                <a:moveTo>
                  <a:pt x="0" y="1"/>
                </a:moveTo>
                <a:lnTo>
                  <a:pt x="0" y="20979"/>
                </a:lnTo>
                <a:lnTo>
                  <a:pt x="55066" y="20979"/>
                </a:lnTo>
                <a:lnTo>
                  <a:pt x="55066" y="16074"/>
                </a:lnTo>
                <a:lnTo>
                  <a:pt x="58495" y="16074"/>
                </a:lnTo>
                <a:lnTo>
                  <a:pt x="58495" y="4906"/>
                </a:lnTo>
                <a:lnTo>
                  <a:pt x="55066" y="4906"/>
                </a:lnTo>
                <a:lnTo>
                  <a:pt x="550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2809719" y="2542874"/>
            <a:ext cx="1871872" cy="671412"/>
          </a:xfrm>
          <a:custGeom>
            <a:rect b="b" l="l" r="r" t="t"/>
            <a:pathLst>
              <a:path extrusionOk="0" h="20980" w="58496">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1047567" y="2542874"/>
            <a:ext cx="1871872" cy="671412"/>
          </a:xfrm>
          <a:custGeom>
            <a:rect b="b" l="l" r="r" t="t"/>
            <a:pathLst>
              <a:path extrusionOk="0" h="20980" w="58496">
                <a:moveTo>
                  <a:pt x="0" y="1"/>
                </a:moveTo>
                <a:lnTo>
                  <a:pt x="0" y="20979"/>
                </a:lnTo>
                <a:lnTo>
                  <a:pt x="55067" y="20979"/>
                </a:lnTo>
                <a:lnTo>
                  <a:pt x="55067" y="16074"/>
                </a:lnTo>
                <a:lnTo>
                  <a:pt x="58496" y="16074"/>
                </a:lnTo>
                <a:lnTo>
                  <a:pt x="58496" y="4906"/>
                </a:lnTo>
                <a:lnTo>
                  <a:pt x="55067" y="4906"/>
                </a:lnTo>
                <a:lnTo>
                  <a:pt x="55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200" y="2699869"/>
            <a:ext cx="9144000" cy="357436"/>
          </a:xfrm>
          <a:custGeom>
            <a:rect b="b" l="l" r="r" t="t"/>
            <a:pathLst>
              <a:path extrusionOk="0" h="11169" w="285750">
                <a:moveTo>
                  <a:pt x="0" y="0"/>
                </a:moveTo>
                <a:lnTo>
                  <a:pt x="0" y="11168"/>
                </a:lnTo>
                <a:lnTo>
                  <a:pt x="285750" y="11168"/>
                </a:lnTo>
                <a:lnTo>
                  <a:pt x="285750" y="0"/>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txBox="1"/>
          <p:nvPr/>
        </p:nvSpPr>
        <p:spPr>
          <a:xfrm flipH="1">
            <a:off x="800250" y="3564076"/>
            <a:ext cx="2114700" cy="5082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TENEMOS UNA LISTA</a:t>
            </a:r>
            <a:endParaRPr>
              <a:solidFill>
                <a:schemeClr val="lt1"/>
              </a:solidFill>
              <a:latin typeface="Anaheim"/>
              <a:ea typeface="Anaheim"/>
              <a:cs typeface="Anaheim"/>
              <a:sym typeface="Anaheim"/>
            </a:endParaRPr>
          </a:p>
        </p:txBody>
      </p:sp>
      <p:sp>
        <p:nvSpPr>
          <p:cNvPr id="603" name="Google Shape;603;p48"/>
          <p:cNvSpPr txBox="1"/>
          <p:nvPr>
            <p:ph type="title"/>
          </p:nvPr>
        </p:nvSpPr>
        <p:spPr>
          <a:xfrm>
            <a:off x="1040800" y="593600"/>
            <a:ext cx="7062000" cy="8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Pasos para el ordenamiento por selección</a:t>
            </a:r>
            <a:endParaRPr sz="2200"/>
          </a:p>
        </p:txBody>
      </p:sp>
      <p:sp>
        <p:nvSpPr>
          <p:cNvPr id="604" name="Google Shape;604;p48"/>
          <p:cNvSpPr txBox="1"/>
          <p:nvPr/>
        </p:nvSpPr>
        <p:spPr>
          <a:xfrm flipH="1">
            <a:off x="1150429"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1991</a:t>
            </a:r>
            <a:endParaRPr b="1" sz="1600">
              <a:solidFill>
                <a:schemeClr val="lt1"/>
              </a:solidFill>
              <a:latin typeface="Overpass Mono"/>
              <a:ea typeface="Overpass Mono"/>
              <a:cs typeface="Overpass Mono"/>
              <a:sym typeface="Overpass Mono"/>
            </a:endParaRPr>
          </a:p>
        </p:txBody>
      </p:sp>
      <p:sp>
        <p:nvSpPr>
          <p:cNvPr id="605" name="Google Shape;605;p48"/>
          <p:cNvSpPr txBox="1"/>
          <p:nvPr/>
        </p:nvSpPr>
        <p:spPr>
          <a:xfrm flipH="1">
            <a:off x="2914942"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2007</a:t>
            </a:r>
            <a:endParaRPr b="1" sz="1600">
              <a:solidFill>
                <a:schemeClr val="dk1"/>
              </a:solidFill>
              <a:latin typeface="Overpass Mono"/>
              <a:ea typeface="Overpass Mono"/>
              <a:cs typeface="Overpass Mono"/>
              <a:sym typeface="Overpass Mono"/>
            </a:endParaRPr>
          </a:p>
        </p:txBody>
      </p:sp>
      <p:sp>
        <p:nvSpPr>
          <p:cNvPr id="606" name="Google Shape;606;p48"/>
          <p:cNvSpPr txBox="1"/>
          <p:nvPr/>
        </p:nvSpPr>
        <p:spPr>
          <a:xfrm flipH="1">
            <a:off x="4676411"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2008</a:t>
            </a:r>
            <a:endParaRPr b="1" sz="1600">
              <a:solidFill>
                <a:schemeClr val="lt1"/>
              </a:solidFill>
              <a:latin typeface="Overpass Mono"/>
              <a:ea typeface="Overpass Mono"/>
              <a:cs typeface="Overpass Mono"/>
              <a:sym typeface="Overpass Mono"/>
            </a:endParaRPr>
          </a:p>
        </p:txBody>
      </p:sp>
      <p:sp>
        <p:nvSpPr>
          <p:cNvPr id="607" name="Google Shape;607;p48"/>
          <p:cNvSpPr txBox="1"/>
          <p:nvPr/>
        </p:nvSpPr>
        <p:spPr>
          <a:xfrm flipH="1">
            <a:off x="6435275"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2014</a:t>
            </a:r>
            <a:endParaRPr b="1" sz="1600">
              <a:solidFill>
                <a:schemeClr val="dk1"/>
              </a:solidFill>
              <a:latin typeface="Overpass Mono"/>
              <a:ea typeface="Overpass Mono"/>
              <a:cs typeface="Overpass Mono"/>
              <a:sym typeface="Overpass Mono"/>
            </a:endParaRPr>
          </a:p>
        </p:txBody>
      </p:sp>
      <p:cxnSp>
        <p:nvCxnSpPr>
          <p:cNvPr id="608" name="Google Shape;608;p48"/>
          <p:cNvCxnSpPr/>
          <p:nvPr/>
        </p:nvCxnSpPr>
        <p:spPr>
          <a:xfrm>
            <a:off x="3684900"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609" name="Google Shape;609;p48"/>
          <p:cNvCxnSpPr/>
          <p:nvPr/>
        </p:nvCxnSpPr>
        <p:spPr>
          <a:xfrm>
            <a:off x="7215125"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610" name="Google Shape;610;p48"/>
          <p:cNvCxnSpPr/>
          <p:nvPr/>
        </p:nvCxnSpPr>
        <p:spPr>
          <a:xfrm rot="10800000">
            <a:off x="1930733" y="3199975"/>
            <a:ext cx="0" cy="228900"/>
          </a:xfrm>
          <a:prstGeom prst="straightConnector1">
            <a:avLst/>
          </a:prstGeom>
          <a:noFill/>
          <a:ln cap="flat" cmpd="sng" w="28575">
            <a:solidFill>
              <a:schemeClr val="lt2"/>
            </a:solidFill>
            <a:prstDash val="solid"/>
            <a:round/>
            <a:headEnd len="med" w="med" type="oval"/>
            <a:tailEnd len="med" w="med" type="none"/>
          </a:ln>
        </p:spPr>
      </p:cxnSp>
      <p:cxnSp>
        <p:nvCxnSpPr>
          <p:cNvPr id="611" name="Google Shape;611;p48"/>
          <p:cNvCxnSpPr/>
          <p:nvPr/>
        </p:nvCxnSpPr>
        <p:spPr>
          <a:xfrm rot="10800000">
            <a:off x="5456708" y="3199975"/>
            <a:ext cx="0" cy="228900"/>
          </a:xfrm>
          <a:prstGeom prst="straightConnector1">
            <a:avLst/>
          </a:prstGeom>
          <a:noFill/>
          <a:ln cap="flat" cmpd="sng" w="28575">
            <a:solidFill>
              <a:schemeClr val="lt2"/>
            </a:solidFill>
            <a:prstDash val="solid"/>
            <a:round/>
            <a:headEnd len="med" w="med" type="oval"/>
            <a:tailEnd len="med" w="med" type="none"/>
          </a:ln>
        </p:spPr>
      </p:cxnSp>
      <p:pic>
        <p:nvPicPr>
          <p:cNvPr id="612" name="Google Shape;612;p48"/>
          <p:cNvPicPr preferRelativeResize="0"/>
          <p:nvPr/>
        </p:nvPicPr>
        <p:blipFill>
          <a:blip r:embed="rId3">
            <a:alphaModFix/>
          </a:blip>
          <a:stretch>
            <a:fillRect/>
          </a:stretch>
        </p:blipFill>
        <p:spPr>
          <a:xfrm>
            <a:off x="936449" y="2683675"/>
            <a:ext cx="1762150" cy="437282"/>
          </a:xfrm>
          <a:prstGeom prst="rect">
            <a:avLst/>
          </a:prstGeom>
          <a:noFill/>
          <a:ln>
            <a:noFill/>
          </a:ln>
        </p:spPr>
      </p:pic>
      <p:pic>
        <p:nvPicPr>
          <p:cNvPr id="613" name="Google Shape;613;p48"/>
          <p:cNvPicPr preferRelativeResize="0"/>
          <p:nvPr/>
        </p:nvPicPr>
        <p:blipFill>
          <a:blip r:embed="rId4">
            <a:alphaModFix/>
          </a:blip>
          <a:stretch>
            <a:fillRect/>
          </a:stretch>
        </p:blipFill>
        <p:spPr>
          <a:xfrm>
            <a:off x="2812638" y="2681062"/>
            <a:ext cx="1762150" cy="440537"/>
          </a:xfrm>
          <a:prstGeom prst="rect">
            <a:avLst/>
          </a:prstGeom>
          <a:noFill/>
          <a:ln>
            <a:noFill/>
          </a:ln>
        </p:spPr>
      </p:pic>
      <p:pic>
        <p:nvPicPr>
          <p:cNvPr id="614" name="Google Shape;614;p48"/>
          <p:cNvPicPr preferRelativeResize="0"/>
          <p:nvPr/>
        </p:nvPicPr>
        <p:blipFill>
          <a:blip r:embed="rId5">
            <a:alphaModFix/>
          </a:blip>
          <a:stretch>
            <a:fillRect/>
          </a:stretch>
        </p:blipFill>
        <p:spPr>
          <a:xfrm>
            <a:off x="4673538" y="2683676"/>
            <a:ext cx="1662978" cy="381099"/>
          </a:xfrm>
          <a:prstGeom prst="rect">
            <a:avLst/>
          </a:prstGeom>
          <a:noFill/>
          <a:ln>
            <a:noFill/>
          </a:ln>
        </p:spPr>
      </p:pic>
      <p:pic>
        <p:nvPicPr>
          <p:cNvPr id="615" name="Google Shape;615;p48"/>
          <p:cNvPicPr preferRelativeResize="0"/>
          <p:nvPr/>
        </p:nvPicPr>
        <p:blipFill>
          <a:blip r:embed="rId6">
            <a:alphaModFix/>
          </a:blip>
          <a:stretch>
            <a:fillRect/>
          </a:stretch>
        </p:blipFill>
        <p:spPr>
          <a:xfrm>
            <a:off x="6338625" y="2621088"/>
            <a:ext cx="1871875" cy="506272"/>
          </a:xfrm>
          <a:prstGeom prst="rect">
            <a:avLst/>
          </a:prstGeom>
          <a:noFill/>
          <a:ln>
            <a:noFill/>
          </a:ln>
        </p:spPr>
      </p:pic>
      <p:pic>
        <p:nvPicPr>
          <p:cNvPr id="616" name="Google Shape;616;p48"/>
          <p:cNvPicPr preferRelativeResize="0"/>
          <p:nvPr/>
        </p:nvPicPr>
        <p:blipFill>
          <a:blip r:embed="rId7">
            <a:alphaModFix/>
          </a:blip>
          <a:stretch>
            <a:fillRect/>
          </a:stretch>
        </p:blipFill>
        <p:spPr>
          <a:xfrm>
            <a:off x="0" y="2099693"/>
            <a:ext cx="9144001" cy="1276314"/>
          </a:xfrm>
          <a:prstGeom prst="rect">
            <a:avLst/>
          </a:prstGeom>
          <a:noFill/>
          <a:ln>
            <a:noFill/>
          </a:ln>
        </p:spPr>
      </p:pic>
      <p:pic>
        <p:nvPicPr>
          <p:cNvPr id="617" name="Google Shape;617;p48"/>
          <p:cNvPicPr preferRelativeResize="0"/>
          <p:nvPr/>
        </p:nvPicPr>
        <p:blipFill>
          <a:blip r:embed="rId8">
            <a:alphaModFix/>
          </a:blip>
          <a:stretch>
            <a:fillRect/>
          </a:stretch>
        </p:blipFill>
        <p:spPr>
          <a:xfrm>
            <a:off x="-200" y="3571555"/>
            <a:ext cx="9144001" cy="13025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9"/>
          <p:cNvSpPr txBox="1"/>
          <p:nvPr>
            <p:ph type="title"/>
          </p:nvPr>
        </p:nvSpPr>
        <p:spPr>
          <a:xfrm>
            <a:off x="800250" y="110850"/>
            <a:ext cx="70620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Codigo</a:t>
            </a:r>
            <a:endParaRPr sz="2200"/>
          </a:p>
        </p:txBody>
      </p:sp>
      <p:pic>
        <p:nvPicPr>
          <p:cNvPr id="623" name="Google Shape;623;p49"/>
          <p:cNvPicPr preferRelativeResize="0"/>
          <p:nvPr/>
        </p:nvPicPr>
        <p:blipFill>
          <a:blip r:embed="rId3">
            <a:alphaModFix/>
          </a:blip>
          <a:stretch>
            <a:fillRect/>
          </a:stretch>
        </p:blipFill>
        <p:spPr>
          <a:xfrm>
            <a:off x="131275" y="636975"/>
            <a:ext cx="8823924" cy="4373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por </a:t>
            </a:r>
            <a:r>
              <a:rPr lang="en"/>
              <a:t>Inserción</a:t>
            </a:r>
            <a:endParaRPr/>
          </a:p>
        </p:txBody>
      </p:sp>
      <p:sp>
        <p:nvSpPr>
          <p:cNvPr id="629" name="Google Shape;629;p50"/>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630" name="Google Shape;630;p50"/>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Busca </a:t>
            </a:r>
            <a:endParaRPr sz="1600">
              <a:solidFill>
                <a:schemeClr val="dk2"/>
              </a:solidFill>
            </a:endParaRPr>
          </a:p>
        </p:txBody>
      </p:sp>
      <p:sp>
        <p:nvSpPr>
          <p:cNvPr id="631" name="Google Shape;631;p50"/>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100">
                <a:latin typeface="Arial"/>
                <a:ea typeface="Arial"/>
                <a:cs typeface="Arial"/>
                <a:sym typeface="Arial"/>
              </a:rPr>
              <a:t>el menor elemento de la lista e intercambiarlo con el primero</a:t>
            </a:r>
            <a:endParaRPr sz="11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400"/>
          </a:p>
        </p:txBody>
      </p:sp>
      <p:sp>
        <p:nvSpPr>
          <p:cNvPr id="632" name="Google Shape;632;p50"/>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633" name="Google Shape;633;p50"/>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634" name="Google Shape;634;p50"/>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635" name="Google Shape;635;p50"/>
          <p:cNvSpPr txBox="1"/>
          <p:nvPr>
            <p:ph idx="4294967295" type="subTitle"/>
          </p:nvPr>
        </p:nvSpPr>
        <p:spPr>
          <a:xfrm flipH="1">
            <a:off x="5339550" y="3515725"/>
            <a:ext cx="34032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La principal ventaja es su simplicidad y buen rendimiento cuando se trabaja con una pequeña lista</a:t>
            </a:r>
            <a:r>
              <a:rPr b="1" lang="en" sz="1000">
                <a:latin typeface="Arial"/>
                <a:ea typeface="Arial"/>
                <a:cs typeface="Arial"/>
                <a:sym typeface="Arial"/>
              </a:rPr>
              <a:t>.</a:t>
            </a:r>
            <a:endParaRPr sz="650">
              <a:latin typeface="Arial"/>
              <a:ea typeface="Arial"/>
              <a:cs typeface="Arial"/>
              <a:sym typeface="Arial"/>
            </a:endParaRPr>
          </a:p>
          <a:p>
            <a:pPr indent="0" lvl="0" marL="0" rtl="0" algn="l">
              <a:spcBef>
                <a:spcPts val="0"/>
              </a:spcBef>
              <a:spcAft>
                <a:spcPts val="1600"/>
              </a:spcAft>
              <a:buSzPts val="688"/>
              <a:buNone/>
            </a:pPr>
            <a:r>
              <a:t/>
            </a:r>
            <a:endParaRPr sz="1037">
              <a:highlight>
                <a:schemeClr val="dk1"/>
              </a:highlight>
              <a:latin typeface="Calibri"/>
              <a:ea typeface="Calibri"/>
              <a:cs typeface="Calibri"/>
              <a:sym typeface="Calibri"/>
            </a:endParaRPr>
          </a:p>
        </p:txBody>
      </p:sp>
      <p:sp>
        <p:nvSpPr>
          <p:cNvPr id="636" name="Google Shape;636;p50"/>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637" name="Google Shape;637;p50"/>
          <p:cNvSpPr txBox="1"/>
          <p:nvPr>
            <p:ph idx="4294967295" type="subTitle"/>
          </p:nvPr>
        </p:nvSpPr>
        <p:spPr>
          <a:xfrm flipH="1">
            <a:off x="5339500" y="4238150"/>
            <a:ext cx="35946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No funciona bien con una lista grande. Por lo tanto, este solo es útil cuando se ordena una lista de pocos elementos.</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sp>
        <p:nvSpPr>
          <p:cNvPr id="638" name="Google Shape;638;p50"/>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640" name="Google Shape;640;p50"/>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0"/>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0"/>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50"/>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650" name="Google Shape;650;p50"/>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651" name="Google Shape;651;p50"/>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652" name="Google Shape;652;p50"/>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653" name="Google Shape;653;p50"/>
          <p:cNvSpPr txBox="1"/>
          <p:nvPr/>
        </p:nvSpPr>
        <p:spPr>
          <a:xfrm>
            <a:off x="423875" y="1668275"/>
            <a:ext cx="2882400" cy="22812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FFFFFF"/>
                </a:solidFill>
              </a:rPr>
              <a:t>Este algoritmo, consiste en el recorrido por la lista seleccionado en cada iteración un valor como clave y compararlo con el resto insertandolo en el lugar correspondiente</a:t>
            </a:r>
            <a:endParaRPr sz="1300">
              <a:solidFill>
                <a:srgbClr val="FFFFFF"/>
              </a:solidFill>
            </a:endParaRPr>
          </a:p>
          <a:p>
            <a:pPr indent="0" lvl="0" marL="0" rtl="0" algn="l">
              <a:lnSpc>
                <a:spcPct val="115000"/>
              </a:lnSpc>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654" name="Google Shape;654;p50"/>
          <p:cNvSpPr txBox="1"/>
          <p:nvPr/>
        </p:nvSpPr>
        <p:spPr>
          <a:xfrm>
            <a:off x="2449275" y="1991000"/>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º</a:t>
            </a:r>
            <a:endParaRPr>
              <a:latin typeface="Anaheim"/>
              <a:ea typeface="Anaheim"/>
              <a:cs typeface="Anaheim"/>
              <a:sym typeface="Anaheim"/>
            </a:endParaRPr>
          </a:p>
        </p:txBody>
      </p:sp>
      <p:sp>
        <p:nvSpPr>
          <p:cNvPr id="655" name="Google Shape;655;p50"/>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1"/>
          <p:cNvSpPr/>
          <p:nvPr/>
        </p:nvSpPr>
        <p:spPr>
          <a:xfrm>
            <a:off x="-200" y="2542874"/>
            <a:ext cx="9144000" cy="671412"/>
          </a:xfrm>
          <a:custGeom>
            <a:rect b="b" l="l" r="r" t="t"/>
            <a:pathLst>
              <a:path extrusionOk="0" h="20980" w="285750">
                <a:moveTo>
                  <a:pt x="0" y="1"/>
                </a:moveTo>
                <a:lnTo>
                  <a:pt x="0" y="20979"/>
                </a:lnTo>
                <a:lnTo>
                  <a:pt x="285750" y="20979"/>
                </a:lnTo>
                <a:lnTo>
                  <a:pt x="28575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6334054" y="2542874"/>
            <a:ext cx="1762144" cy="671412"/>
          </a:xfrm>
          <a:custGeom>
            <a:rect b="b" l="l" r="r" t="t"/>
            <a:pathLst>
              <a:path extrusionOk="0" h="20980" w="55067">
                <a:moveTo>
                  <a:pt x="0" y="1"/>
                </a:moveTo>
                <a:lnTo>
                  <a:pt x="0" y="20979"/>
                </a:lnTo>
                <a:lnTo>
                  <a:pt x="55067" y="20979"/>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a:off x="4571903" y="2542874"/>
            <a:ext cx="1871872" cy="671412"/>
          </a:xfrm>
          <a:custGeom>
            <a:rect b="b" l="l" r="r" t="t"/>
            <a:pathLst>
              <a:path extrusionOk="0" h="20980" w="58496">
                <a:moveTo>
                  <a:pt x="0" y="1"/>
                </a:moveTo>
                <a:lnTo>
                  <a:pt x="0" y="20979"/>
                </a:lnTo>
                <a:lnTo>
                  <a:pt x="55066" y="20979"/>
                </a:lnTo>
                <a:lnTo>
                  <a:pt x="55066" y="16074"/>
                </a:lnTo>
                <a:lnTo>
                  <a:pt x="58495" y="16074"/>
                </a:lnTo>
                <a:lnTo>
                  <a:pt x="58495" y="4906"/>
                </a:lnTo>
                <a:lnTo>
                  <a:pt x="55066" y="4906"/>
                </a:lnTo>
                <a:lnTo>
                  <a:pt x="550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2809719" y="2542874"/>
            <a:ext cx="1871872" cy="671412"/>
          </a:xfrm>
          <a:custGeom>
            <a:rect b="b" l="l" r="r" t="t"/>
            <a:pathLst>
              <a:path extrusionOk="0" h="20980" w="58496">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1047567" y="2542874"/>
            <a:ext cx="1871872" cy="671412"/>
          </a:xfrm>
          <a:custGeom>
            <a:rect b="b" l="l" r="r" t="t"/>
            <a:pathLst>
              <a:path extrusionOk="0" h="20980" w="58496">
                <a:moveTo>
                  <a:pt x="0" y="1"/>
                </a:moveTo>
                <a:lnTo>
                  <a:pt x="0" y="20979"/>
                </a:lnTo>
                <a:lnTo>
                  <a:pt x="55067" y="20979"/>
                </a:lnTo>
                <a:lnTo>
                  <a:pt x="55067" y="16074"/>
                </a:lnTo>
                <a:lnTo>
                  <a:pt x="58496" y="16074"/>
                </a:lnTo>
                <a:lnTo>
                  <a:pt x="58496" y="4906"/>
                </a:lnTo>
                <a:lnTo>
                  <a:pt x="55067" y="4906"/>
                </a:lnTo>
                <a:lnTo>
                  <a:pt x="55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200" y="2699869"/>
            <a:ext cx="9144000" cy="357436"/>
          </a:xfrm>
          <a:custGeom>
            <a:rect b="b" l="l" r="r" t="t"/>
            <a:pathLst>
              <a:path extrusionOk="0" h="11169" w="285750">
                <a:moveTo>
                  <a:pt x="0" y="0"/>
                </a:moveTo>
                <a:lnTo>
                  <a:pt x="0" y="11168"/>
                </a:lnTo>
                <a:lnTo>
                  <a:pt x="285750" y="11168"/>
                </a:lnTo>
                <a:lnTo>
                  <a:pt x="285750" y="0"/>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txBox="1"/>
          <p:nvPr/>
        </p:nvSpPr>
        <p:spPr>
          <a:xfrm flipH="1">
            <a:off x="800250" y="3564076"/>
            <a:ext cx="2114700" cy="5082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TENEMOS UNA LISTA</a:t>
            </a:r>
            <a:endParaRPr>
              <a:solidFill>
                <a:schemeClr val="lt1"/>
              </a:solidFill>
              <a:latin typeface="Anaheim"/>
              <a:ea typeface="Anaheim"/>
              <a:cs typeface="Anaheim"/>
              <a:sym typeface="Anaheim"/>
            </a:endParaRPr>
          </a:p>
        </p:txBody>
      </p:sp>
      <p:sp>
        <p:nvSpPr>
          <p:cNvPr id="667" name="Google Shape;667;p51"/>
          <p:cNvSpPr txBox="1"/>
          <p:nvPr>
            <p:ph type="title"/>
          </p:nvPr>
        </p:nvSpPr>
        <p:spPr>
          <a:xfrm>
            <a:off x="1040800" y="593600"/>
            <a:ext cx="7062000" cy="8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Pasos para el ordenamiento por </a:t>
            </a:r>
            <a:r>
              <a:rPr lang="en"/>
              <a:t>Inserción</a:t>
            </a:r>
            <a:endParaRPr sz="2200"/>
          </a:p>
        </p:txBody>
      </p:sp>
      <p:sp>
        <p:nvSpPr>
          <p:cNvPr id="668" name="Google Shape;668;p51"/>
          <p:cNvSpPr txBox="1"/>
          <p:nvPr/>
        </p:nvSpPr>
        <p:spPr>
          <a:xfrm flipH="1">
            <a:off x="1150429"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1991</a:t>
            </a:r>
            <a:endParaRPr b="1" sz="1600">
              <a:solidFill>
                <a:schemeClr val="lt1"/>
              </a:solidFill>
              <a:latin typeface="Overpass Mono"/>
              <a:ea typeface="Overpass Mono"/>
              <a:cs typeface="Overpass Mono"/>
              <a:sym typeface="Overpass Mono"/>
            </a:endParaRPr>
          </a:p>
        </p:txBody>
      </p:sp>
      <p:sp>
        <p:nvSpPr>
          <p:cNvPr id="669" name="Google Shape;669;p51"/>
          <p:cNvSpPr txBox="1"/>
          <p:nvPr/>
        </p:nvSpPr>
        <p:spPr>
          <a:xfrm flipH="1">
            <a:off x="2914942"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2007</a:t>
            </a:r>
            <a:endParaRPr b="1" sz="1600">
              <a:solidFill>
                <a:schemeClr val="dk1"/>
              </a:solidFill>
              <a:latin typeface="Overpass Mono"/>
              <a:ea typeface="Overpass Mono"/>
              <a:cs typeface="Overpass Mono"/>
              <a:sym typeface="Overpass Mono"/>
            </a:endParaRPr>
          </a:p>
        </p:txBody>
      </p:sp>
      <p:sp>
        <p:nvSpPr>
          <p:cNvPr id="670" name="Google Shape;670;p51"/>
          <p:cNvSpPr txBox="1"/>
          <p:nvPr/>
        </p:nvSpPr>
        <p:spPr>
          <a:xfrm flipH="1">
            <a:off x="4676411"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2008</a:t>
            </a:r>
            <a:endParaRPr b="1" sz="1600">
              <a:solidFill>
                <a:schemeClr val="lt1"/>
              </a:solidFill>
              <a:latin typeface="Overpass Mono"/>
              <a:ea typeface="Overpass Mono"/>
              <a:cs typeface="Overpass Mono"/>
              <a:sym typeface="Overpass Mono"/>
            </a:endParaRPr>
          </a:p>
        </p:txBody>
      </p:sp>
      <p:sp>
        <p:nvSpPr>
          <p:cNvPr id="671" name="Google Shape;671;p51"/>
          <p:cNvSpPr txBox="1"/>
          <p:nvPr/>
        </p:nvSpPr>
        <p:spPr>
          <a:xfrm flipH="1">
            <a:off x="6435275"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2014</a:t>
            </a:r>
            <a:endParaRPr b="1" sz="1600">
              <a:solidFill>
                <a:schemeClr val="dk1"/>
              </a:solidFill>
              <a:latin typeface="Overpass Mono"/>
              <a:ea typeface="Overpass Mono"/>
              <a:cs typeface="Overpass Mono"/>
              <a:sym typeface="Overpass Mono"/>
            </a:endParaRPr>
          </a:p>
        </p:txBody>
      </p:sp>
      <p:cxnSp>
        <p:nvCxnSpPr>
          <p:cNvPr id="672" name="Google Shape;672;p51"/>
          <p:cNvCxnSpPr/>
          <p:nvPr/>
        </p:nvCxnSpPr>
        <p:spPr>
          <a:xfrm>
            <a:off x="3684900"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673" name="Google Shape;673;p51"/>
          <p:cNvCxnSpPr/>
          <p:nvPr/>
        </p:nvCxnSpPr>
        <p:spPr>
          <a:xfrm>
            <a:off x="7215125"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674" name="Google Shape;674;p51"/>
          <p:cNvCxnSpPr/>
          <p:nvPr/>
        </p:nvCxnSpPr>
        <p:spPr>
          <a:xfrm rot="10800000">
            <a:off x="1930733" y="3199975"/>
            <a:ext cx="0" cy="228900"/>
          </a:xfrm>
          <a:prstGeom prst="straightConnector1">
            <a:avLst/>
          </a:prstGeom>
          <a:noFill/>
          <a:ln cap="flat" cmpd="sng" w="28575">
            <a:solidFill>
              <a:schemeClr val="lt2"/>
            </a:solidFill>
            <a:prstDash val="solid"/>
            <a:round/>
            <a:headEnd len="med" w="med" type="oval"/>
            <a:tailEnd len="med" w="med" type="none"/>
          </a:ln>
        </p:spPr>
      </p:cxnSp>
      <p:cxnSp>
        <p:nvCxnSpPr>
          <p:cNvPr id="675" name="Google Shape;675;p51"/>
          <p:cNvCxnSpPr/>
          <p:nvPr/>
        </p:nvCxnSpPr>
        <p:spPr>
          <a:xfrm rot="10800000">
            <a:off x="5456708" y="3199975"/>
            <a:ext cx="0" cy="228900"/>
          </a:xfrm>
          <a:prstGeom prst="straightConnector1">
            <a:avLst/>
          </a:prstGeom>
          <a:noFill/>
          <a:ln cap="flat" cmpd="sng" w="28575">
            <a:solidFill>
              <a:schemeClr val="lt2"/>
            </a:solidFill>
            <a:prstDash val="solid"/>
            <a:round/>
            <a:headEnd len="med" w="med" type="oval"/>
            <a:tailEnd len="med" w="med" type="none"/>
          </a:ln>
        </p:spPr>
      </p:cxnSp>
      <p:pic>
        <p:nvPicPr>
          <p:cNvPr id="676" name="Google Shape;676;p51"/>
          <p:cNvPicPr preferRelativeResize="0"/>
          <p:nvPr/>
        </p:nvPicPr>
        <p:blipFill>
          <a:blip r:embed="rId3">
            <a:alphaModFix/>
          </a:blip>
          <a:stretch>
            <a:fillRect/>
          </a:stretch>
        </p:blipFill>
        <p:spPr>
          <a:xfrm>
            <a:off x="936449" y="2683675"/>
            <a:ext cx="1762150" cy="437282"/>
          </a:xfrm>
          <a:prstGeom prst="rect">
            <a:avLst/>
          </a:prstGeom>
          <a:noFill/>
          <a:ln>
            <a:noFill/>
          </a:ln>
        </p:spPr>
      </p:pic>
      <p:pic>
        <p:nvPicPr>
          <p:cNvPr id="677" name="Google Shape;677;p51"/>
          <p:cNvPicPr preferRelativeResize="0"/>
          <p:nvPr/>
        </p:nvPicPr>
        <p:blipFill>
          <a:blip r:embed="rId4">
            <a:alphaModFix/>
          </a:blip>
          <a:stretch>
            <a:fillRect/>
          </a:stretch>
        </p:blipFill>
        <p:spPr>
          <a:xfrm>
            <a:off x="2812638" y="2681062"/>
            <a:ext cx="1762150" cy="440537"/>
          </a:xfrm>
          <a:prstGeom prst="rect">
            <a:avLst/>
          </a:prstGeom>
          <a:noFill/>
          <a:ln>
            <a:noFill/>
          </a:ln>
        </p:spPr>
      </p:pic>
      <p:pic>
        <p:nvPicPr>
          <p:cNvPr id="678" name="Google Shape;678;p51"/>
          <p:cNvPicPr preferRelativeResize="0"/>
          <p:nvPr/>
        </p:nvPicPr>
        <p:blipFill>
          <a:blip r:embed="rId5">
            <a:alphaModFix/>
          </a:blip>
          <a:stretch>
            <a:fillRect/>
          </a:stretch>
        </p:blipFill>
        <p:spPr>
          <a:xfrm>
            <a:off x="4673538" y="2683676"/>
            <a:ext cx="1662978" cy="381099"/>
          </a:xfrm>
          <a:prstGeom prst="rect">
            <a:avLst/>
          </a:prstGeom>
          <a:noFill/>
          <a:ln>
            <a:noFill/>
          </a:ln>
        </p:spPr>
      </p:pic>
      <p:pic>
        <p:nvPicPr>
          <p:cNvPr id="679" name="Google Shape;679;p51"/>
          <p:cNvPicPr preferRelativeResize="0"/>
          <p:nvPr/>
        </p:nvPicPr>
        <p:blipFill>
          <a:blip r:embed="rId6">
            <a:alphaModFix/>
          </a:blip>
          <a:stretch>
            <a:fillRect/>
          </a:stretch>
        </p:blipFill>
        <p:spPr>
          <a:xfrm>
            <a:off x="6338625" y="2621088"/>
            <a:ext cx="1871875" cy="506272"/>
          </a:xfrm>
          <a:prstGeom prst="rect">
            <a:avLst/>
          </a:prstGeom>
          <a:noFill/>
          <a:ln>
            <a:noFill/>
          </a:ln>
        </p:spPr>
      </p:pic>
      <p:pic>
        <p:nvPicPr>
          <p:cNvPr id="680" name="Google Shape;680;p51"/>
          <p:cNvPicPr preferRelativeResize="0"/>
          <p:nvPr/>
        </p:nvPicPr>
        <p:blipFill>
          <a:blip r:embed="rId7">
            <a:alphaModFix/>
          </a:blip>
          <a:stretch>
            <a:fillRect/>
          </a:stretch>
        </p:blipFill>
        <p:spPr>
          <a:xfrm>
            <a:off x="120550" y="1933593"/>
            <a:ext cx="9144001" cy="1276314"/>
          </a:xfrm>
          <a:prstGeom prst="rect">
            <a:avLst/>
          </a:prstGeom>
          <a:noFill/>
          <a:ln>
            <a:noFill/>
          </a:ln>
        </p:spPr>
      </p:pic>
      <p:pic>
        <p:nvPicPr>
          <p:cNvPr id="681" name="Google Shape;681;p51"/>
          <p:cNvPicPr preferRelativeResize="0"/>
          <p:nvPr/>
        </p:nvPicPr>
        <p:blipFill>
          <a:blip r:embed="rId8">
            <a:alphaModFix/>
          </a:blip>
          <a:stretch>
            <a:fillRect/>
          </a:stretch>
        </p:blipFill>
        <p:spPr>
          <a:xfrm>
            <a:off x="-200" y="3571555"/>
            <a:ext cx="9144001" cy="13025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type="title"/>
          </p:nvPr>
        </p:nvSpPr>
        <p:spPr>
          <a:xfrm>
            <a:off x="800250" y="110850"/>
            <a:ext cx="70620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Codigo</a:t>
            </a:r>
            <a:endParaRPr sz="2200"/>
          </a:p>
        </p:txBody>
      </p:sp>
      <p:pic>
        <p:nvPicPr>
          <p:cNvPr id="687" name="Google Shape;687;p52"/>
          <p:cNvPicPr preferRelativeResize="0"/>
          <p:nvPr/>
        </p:nvPicPr>
        <p:blipFill>
          <a:blip r:embed="rId3">
            <a:alphaModFix/>
          </a:blip>
          <a:stretch>
            <a:fillRect/>
          </a:stretch>
        </p:blipFill>
        <p:spPr>
          <a:xfrm>
            <a:off x="120700" y="477300"/>
            <a:ext cx="9023302" cy="4561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por Selección</a:t>
            </a:r>
            <a:endParaRPr/>
          </a:p>
        </p:txBody>
      </p:sp>
      <p:sp>
        <p:nvSpPr>
          <p:cNvPr id="693" name="Google Shape;693;p53"/>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694" name="Google Shape;694;p53"/>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Busca </a:t>
            </a:r>
            <a:endParaRPr sz="1600">
              <a:solidFill>
                <a:schemeClr val="dk2"/>
              </a:solidFill>
            </a:endParaRPr>
          </a:p>
        </p:txBody>
      </p:sp>
      <p:sp>
        <p:nvSpPr>
          <p:cNvPr id="695" name="Google Shape;695;p53"/>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300">
                <a:latin typeface="Overpass Mono"/>
                <a:ea typeface="Overpass Mono"/>
                <a:cs typeface="Overpass Mono"/>
                <a:sym typeface="Overpass Mono"/>
              </a:rPr>
              <a:t>el menor elemento de la lista e intercambiarlo con el primero</a:t>
            </a:r>
            <a:endParaRPr sz="1300">
              <a:latin typeface="Overpass Mono"/>
              <a:ea typeface="Overpass Mono"/>
              <a:cs typeface="Overpass Mono"/>
              <a:sym typeface="Overpass Mono"/>
            </a:endParaRPr>
          </a:p>
          <a:p>
            <a:pPr indent="0" lvl="0" marL="0" rtl="0" algn="l">
              <a:spcBef>
                <a:spcPts val="0"/>
              </a:spcBef>
              <a:spcAft>
                <a:spcPts val="0"/>
              </a:spcAft>
              <a:buNone/>
            </a:pPr>
            <a:r>
              <a:t/>
            </a:r>
            <a:endParaRPr sz="1400"/>
          </a:p>
          <a:p>
            <a:pPr indent="0" lvl="0" marL="0" rtl="0" algn="l">
              <a:spcBef>
                <a:spcPts val="1600"/>
              </a:spcBef>
              <a:spcAft>
                <a:spcPts val="1600"/>
              </a:spcAft>
              <a:buNone/>
            </a:pPr>
            <a:r>
              <a:t/>
            </a:r>
            <a:endParaRPr sz="1400"/>
          </a:p>
        </p:txBody>
      </p:sp>
      <p:sp>
        <p:nvSpPr>
          <p:cNvPr id="696" name="Google Shape;696;p53"/>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697" name="Google Shape;697;p53"/>
          <p:cNvSpPr txBox="1"/>
          <p:nvPr>
            <p:ph idx="4294967295" type="subTitle"/>
          </p:nvPr>
        </p:nvSpPr>
        <p:spPr>
          <a:xfrm flipH="1">
            <a:off x="5398300" y="1618563"/>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698" name="Google Shape;698;p53"/>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699" name="Google Shape;699;p53"/>
          <p:cNvSpPr txBox="1"/>
          <p:nvPr>
            <p:ph idx="4294967295" type="subTitle"/>
          </p:nvPr>
        </p:nvSpPr>
        <p:spPr>
          <a:xfrm flipH="1">
            <a:off x="5329375" y="3371700"/>
            <a:ext cx="3403200" cy="495600"/>
          </a:xfrm>
          <a:prstGeom prst="rect">
            <a:avLst/>
          </a:prstGeom>
        </p:spPr>
        <p:txBody>
          <a:bodyPr anchorCtr="0" anchor="t" bIns="0" lIns="91425" spcFirstLastPara="1" rIns="91425" wrap="square" tIns="0">
            <a:normAutofit/>
          </a:bodyPr>
          <a:lstStyle/>
          <a:p>
            <a:pPr indent="0" lvl="0" marL="0" rtl="0" algn="l">
              <a:spcBef>
                <a:spcPts val="0"/>
              </a:spcBef>
              <a:spcAft>
                <a:spcPts val="1600"/>
              </a:spcAft>
              <a:buNone/>
            </a:pPr>
            <a:r>
              <a:rPr lang="en" sz="1500">
                <a:highlight>
                  <a:schemeClr val="dk1"/>
                </a:highlight>
                <a:latin typeface="Calibri"/>
                <a:ea typeface="Calibri"/>
                <a:cs typeface="Calibri"/>
                <a:sym typeface="Calibri"/>
              </a:rPr>
              <a:t>Eficiente con lista pequeña.  No hay almacenamiento temporal adicional </a:t>
            </a:r>
            <a:endParaRPr sz="1400">
              <a:highlight>
                <a:schemeClr val="dk1"/>
              </a:highlight>
            </a:endParaRPr>
          </a:p>
        </p:txBody>
      </p:sp>
      <p:sp>
        <p:nvSpPr>
          <p:cNvPr id="700" name="Google Shape;700;p53"/>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701" name="Google Shape;701;p53"/>
          <p:cNvSpPr txBox="1"/>
          <p:nvPr>
            <p:ph idx="4294967295" type="subTitle"/>
          </p:nvPr>
        </p:nvSpPr>
        <p:spPr>
          <a:xfrm flipH="1">
            <a:off x="5339475" y="4238150"/>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300">
                <a:latin typeface="Calibri"/>
                <a:ea typeface="Calibri"/>
                <a:cs typeface="Calibri"/>
                <a:sym typeface="Calibri"/>
              </a:rPr>
              <a:t>poca eficiencia cuando se trata con una enorme lista de elementos.</a:t>
            </a:r>
            <a:endParaRPr sz="100"/>
          </a:p>
          <a:p>
            <a:pPr indent="0" lvl="0" marL="0" rtl="0" algn="l">
              <a:spcBef>
                <a:spcPts val="1600"/>
              </a:spcBef>
              <a:spcAft>
                <a:spcPts val="1600"/>
              </a:spcAft>
              <a:buNone/>
            </a:pPr>
            <a:r>
              <a:t/>
            </a:r>
            <a:endParaRPr sz="1400"/>
          </a:p>
        </p:txBody>
      </p:sp>
      <p:sp>
        <p:nvSpPr>
          <p:cNvPr id="702" name="Google Shape;702;p53"/>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704" name="Google Shape;704;p53"/>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53"/>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14" name="Google Shape;714;p53"/>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15" name="Google Shape;715;p53"/>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16" name="Google Shape;716;p53"/>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pic>
        <p:nvPicPr>
          <p:cNvPr id="717" name="Google Shape;717;p53"/>
          <p:cNvPicPr preferRelativeResize="0"/>
          <p:nvPr/>
        </p:nvPicPr>
        <p:blipFill>
          <a:blip r:embed="rId3">
            <a:alphaModFix/>
          </a:blip>
          <a:stretch>
            <a:fillRect/>
          </a:stretch>
        </p:blipFill>
        <p:spPr>
          <a:xfrm>
            <a:off x="720900" y="1348951"/>
            <a:ext cx="2815925" cy="350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índice</a:t>
            </a:r>
            <a:endParaRPr sz="3500"/>
          </a:p>
        </p:txBody>
      </p:sp>
      <p:sp>
        <p:nvSpPr>
          <p:cNvPr id="344" name="Google Shape;344;p27"/>
          <p:cNvSpPr txBox="1"/>
          <p:nvPr>
            <p:ph type="ctrTitle"/>
          </p:nvPr>
        </p:nvSpPr>
        <p:spPr>
          <a:xfrm flipH="1">
            <a:off x="1109000" y="2081811"/>
            <a:ext cx="2163900" cy="240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345" name="Google Shape;345;p27"/>
          <p:cNvSpPr txBox="1"/>
          <p:nvPr>
            <p:ph idx="1" type="subTitle"/>
          </p:nvPr>
        </p:nvSpPr>
        <p:spPr>
          <a:xfrm flipH="1">
            <a:off x="720001" y="2322688"/>
            <a:ext cx="2163900" cy="426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Algoritmos de Búsqueda</a:t>
            </a:r>
            <a:endParaRPr b="1" sz="2200">
              <a:latin typeface="Overpass Mono"/>
              <a:ea typeface="Overpass Mono"/>
              <a:cs typeface="Overpass Mono"/>
              <a:sym typeface="Overpass Mono"/>
            </a:endParaRPr>
          </a:p>
        </p:txBody>
      </p:sp>
      <p:sp>
        <p:nvSpPr>
          <p:cNvPr id="346" name="Google Shape;346;p27"/>
          <p:cNvSpPr txBox="1"/>
          <p:nvPr>
            <p:ph idx="2" type="ctrTitle"/>
          </p:nvPr>
        </p:nvSpPr>
        <p:spPr>
          <a:xfrm flipH="1">
            <a:off x="5088325" y="2081801"/>
            <a:ext cx="2163900" cy="2409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2</a:t>
            </a:r>
            <a:endParaRPr b="1" sz="3500"/>
          </a:p>
        </p:txBody>
      </p:sp>
      <p:sp>
        <p:nvSpPr>
          <p:cNvPr id="347" name="Google Shape;347;p27"/>
          <p:cNvSpPr txBox="1"/>
          <p:nvPr>
            <p:ph idx="3" type="subTitle"/>
          </p:nvPr>
        </p:nvSpPr>
        <p:spPr>
          <a:xfrm flipH="1">
            <a:off x="4777225" y="2322700"/>
            <a:ext cx="3038400" cy="426600"/>
          </a:xfrm>
          <a:prstGeom prst="rect">
            <a:avLst/>
          </a:prstGeom>
        </p:spPr>
        <p:txBody>
          <a:bodyPr anchorCtr="0" anchor="t" bIns="0" lIns="91425" spcFirstLastPara="1" rIns="91425" wrap="square" tIns="0">
            <a:noAutofit/>
          </a:bodyPr>
          <a:lstStyle/>
          <a:p>
            <a:pPr indent="0" lvl="0" marL="0" rtl="0" algn="r">
              <a:spcBef>
                <a:spcPts val="0"/>
              </a:spcBef>
              <a:spcAft>
                <a:spcPts val="0"/>
              </a:spcAft>
              <a:buNone/>
            </a:pPr>
            <a:r>
              <a:rPr lang="en"/>
              <a:t>Algoritmos de Ordenamiento</a:t>
            </a:r>
            <a:endParaRPr b="1" sz="2200">
              <a:latin typeface="Overpass Mono"/>
              <a:ea typeface="Overpass Mono"/>
              <a:cs typeface="Overpass Mono"/>
              <a:sym typeface="Overpass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4"/>
          <p:cNvSpPr/>
          <p:nvPr/>
        </p:nvSpPr>
        <p:spPr>
          <a:xfrm>
            <a:off x="-200" y="2542874"/>
            <a:ext cx="9144000" cy="671412"/>
          </a:xfrm>
          <a:custGeom>
            <a:rect b="b" l="l" r="r" t="t"/>
            <a:pathLst>
              <a:path extrusionOk="0" h="20980" w="285750">
                <a:moveTo>
                  <a:pt x="0" y="1"/>
                </a:moveTo>
                <a:lnTo>
                  <a:pt x="0" y="20979"/>
                </a:lnTo>
                <a:lnTo>
                  <a:pt x="285750" y="20979"/>
                </a:lnTo>
                <a:lnTo>
                  <a:pt x="28575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6334054" y="2542874"/>
            <a:ext cx="1762144" cy="671412"/>
          </a:xfrm>
          <a:custGeom>
            <a:rect b="b" l="l" r="r" t="t"/>
            <a:pathLst>
              <a:path extrusionOk="0" h="20980" w="55067">
                <a:moveTo>
                  <a:pt x="0" y="1"/>
                </a:moveTo>
                <a:lnTo>
                  <a:pt x="0" y="20979"/>
                </a:lnTo>
                <a:lnTo>
                  <a:pt x="55067" y="20979"/>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4571903" y="2542874"/>
            <a:ext cx="1871872" cy="671412"/>
          </a:xfrm>
          <a:custGeom>
            <a:rect b="b" l="l" r="r" t="t"/>
            <a:pathLst>
              <a:path extrusionOk="0" h="20980" w="58496">
                <a:moveTo>
                  <a:pt x="0" y="1"/>
                </a:moveTo>
                <a:lnTo>
                  <a:pt x="0" y="20979"/>
                </a:lnTo>
                <a:lnTo>
                  <a:pt x="55066" y="20979"/>
                </a:lnTo>
                <a:lnTo>
                  <a:pt x="55066" y="16074"/>
                </a:lnTo>
                <a:lnTo>
                  <a:pt x="58495" y="16074"/>
                </a:lnTo>
                <a:lnTo>
                  <a:pt x="58495" y="4906"/>
                </a:lnTo>
                <a:lnTo>
                  <a:pt x="55066" y="4906"/>
                </a:lnTo>
                <a:lnTo>
                  <a:pt x="550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2809719" y="2542874"/>
            <a:ext cx="1871872" cy="671412"/>
          </a:xfrm>
          <a:custGeom>
            <a:rect b="b" l="l" r="r" t="t"/>
            <a:pathLst>
              <a:path extrusionOk="0" h="20980" w="58496">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1047567" y="2542874"/>
            <a:ext cx="1871872" cy="671412"/>
          </a:xfrm>
          <a:custGeom>
            <a:rect b="b" l="l" r="r" t="t"/>
            <a:pathLst>
              <a:path extrusionOk="0" h="20980" w="58496">
                <a:moveTo>
                  <a:pt x="0" y="1"/>
                </a:moveTo>
                <a:lnTo>
                  <a:pt x="0" y="20979"/>
                </a:lnTo>
                <a:lnTo>
                  <a:pt x="55067" y="20979"/>
                </a:lnTo>
                <a:lnTo>
                  <a:pt x="55067" y="16074"/>
                </a:lnTo>
                <a:lnTo>
                  <a:pt x="58496" y="16074"/>
                </a:lnTo>
                <a:lnTo>
                  <a:pt x="58496" y="4906"/>
                </a:lnTo>
                <a:lnTo>
                  <a:pt x="55067" y="4906"/>
                </a:lnTo>
                <a:lnTo>
                  <a:pt x="55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200" y="2699869"/>
            <a:ext cx="9144000" cy="357436"/>
          </a:xfrm>
          <a:custGeom>
            <a:rect b="b" l="l" r="r" t="t"/>
            <a:pathLst>
              <a:path extrusionOk="0" h="11169" w="285750">
                <a:moveTo>
                  <a:pt x="0" y="0"/>
                </a:moveTo>
                <a:lnTo>
                  <a:pt x="0" y="11168"/>
                </a:lnTo>
                <a:lnTo>
                  <a:pt x="285750" y="11168"/>
                </a:lnTo>
                <a:lnTo>
                  <a:pt x="285750" y="0"/>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txBox="1"/>
          <p:nvPr/>
        </p:nvSpPr>
        <p:spPr>
          <a:xfrm flipH="1">
            <a:off x="2558842" y="1608600"/>
            <a:ext cx="2114700" cy="512100"/>
          </a:xfrm>
          <a:prstGeom prst="rect">
            <a:avLst/>
          </a:prstGeom>
          <a:noFill/>
          <a:ln>
            <a:noFill/>
          </a:ln>
        </p:spPr>
        <p:txBody>
          <a:bodyPr anchorCtr="0" anchor="b" bIns="0" lIns="91425" spcFirstLastPara="1" rIns="91425" wrap="square" tIns="0">
            <a:noAutofit/>
          </a:bodyPr>
          <a:lstStyle/>
          <a:p>
            <a:pPr indent="0" lvl="0" marL="0" rtl="0" algn="ctr">
              <a:lnSpc>
                <a:spcPct val="115000"/>
              </a:lnSpc>
              <a:spcBef>
                <a:spcPts val="0"/>
              </a:spcBef>
              <a:spcAft>
                <a:spcPts val="0"/>
              </a:spcAft>
              <a:buNone/>
            </a:pPr>
            <a:r>
              <a:rPr lang="en" sz="1350">
                <a:solidFill>
                  <a:schemeClr val="lt1"/>
                </a:solidFill>
                <a:highlight>
                  <a:schemeClr val="dk1"/>
                </a:highlight>
                <a:latin typeface="Roboto"/>
                <a:ea typeface="Roboto"/>
                <a:cs typeface="Roboto"/>
                <a:sym typeface="Roboto"/>
              </a:rPr>
              <a:t> buscamos al mínimo elemento de la lista y lo llevamos adelante</a:t>
            </a:r>
            <a:endParaRPr>
              <a:solidFill>
                <a:schemeClr val="lt1"/>
              </a:solidFill>
              <a:highlight>
                <a:schemeClr val="dk1"/>
              </a:highlight>
              <a:latin typeface="Anaheim"/>
              <a:ea typeface="Anaheim"/>
              <a:cs typeface="Anaheim"/>
              <a:sym typeface="Anaheim"/>
            </a:endParaRPr>
          </a:p>
        </p:txBody>
      </p:sp>
      <p:sp>
        <p:nvSpPr>
          <p:cNvPr id="729" name="Google Shape;729;p54"/>
          <p:cNvSpPr txBox="1"/>
          <p:nvPr/>
        </p:nvSpPr>
        <p:spPr>
          <a:xfrm flipH="1">
            <a:off x="800250" y="3564076"/>
            <a:ext cx="2114700" cy="5082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0"/>
              </a:spcAft>
              <a:buNone/>
            </a:pPr>
            <a:r>
              <a:rPr lang="en">
                <a:solidFill>
                  <a:schemeClr val="lt1"/>
                </a:solidFill>
                <a:latin typeface="Anaheim"/>
                <a:ea typeface="Anaheim"/>
                <a:cs typeface="Anaheim"/>
                <a:sym typeface="Anaheim"/>
              </a:rPr>
              <a:t>TENEMOS UNA LISTA</a:t>
            </a:r>
            <a:endParaRPr>
              <a:solidFill>
                <a:schemeClr val="lt1"/>
              </a:solidFill>
              <a:latin typeface="Anaheim"/>
              <a:ea typeface="Anaheim"/>
              <a:cs typeface="Anaheim"/>
              <a:sym typeface="Anaheim"/>
            </a:endParaRPr>
          </a:p>
        </p:txBody>
      </p:sp>
      <p:sp>
        <p:nvSpPr>
          <p:cNvPr id="730" name="Google Shape;730;p54"/>
          <p:cNvSpPr txBox="1"/>
          <p:nvPr>
            <p:ph type="title"/>
          </p:nvPr>
        </p:nvSpPr>
        <p:spPr>
          <a:xfrm>
            <a:off x="720000" y="311775"/>
            <a:ext cx="7366800" cy="12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Pasos para el ordenamiento por selección</a:t>
            </a:r>
            <a:endParaRPr sz="2200"/>
          </a:p>
        </p:txBody>
      </p:sp>
      <p:sp>
        <p:nvSpPr>
          <p:cNvPr id="731" name="Google Shape;731;p54"/>
          <p:cNvSpPr txBox="1"/>
          <p:nvPr/>
        </p:nvSpPr>
        <p:spPr>
          <a:xfrm flipH="1">
            <a:off x="1150429"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1991</a:t>
            </a:r>
            <a:endParaRPr b="1" sz="1600">
              <a:solidFill>
                <a:schemeClr val="lt1"/>
              </a:solidFill>
              <a:latin typeface="Overpass Mono"/>
              <a:ea typeface="Overpass Mono"/>
              <a:cs typeface="Overpass Mono"/>
              <a:sym typeface="Overpass Mono"/>
            </a:endParaRPr>
          </a:p>
        </p:txBody>
      </p:sp>
      <p:sp>
        <p:nvSpPr>
          <p:cNvPr id="732" name="Google Shape;732;p54"/>
          <p:cNvSpPr txBox="1"/>
          <p:nvPr/>
        </p:nvSpPr>
        <p:spPr>
          <a:xfrm flipH="1">
            <a:off x="2914942"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2007</a:t>
            </a:r>
            <a:endParaRPr b="1" sz="1600">
              <a:solidFill>
                <a:schemeClr val="dk1"/>
              </a:solidFill>
              <a:latin typeface="Overpass Mono"/>
              <a:ea typeface="Overpass Mono"/>
              <a:cs typeface="Overpass Mono"/>
              <a:sym typeface="Overpass Mono"/>
            </a:endParaRPr>
          </a:p>
        </p:txBody>
      </p:sp>
      <p:sp>
        <p:nvSpPr>
          <p:cNvPr id="733" name="Google Shape;733;p54"/>
          <p:cNvSpPr txBox="1"/>
          <p:nvPr/>
        </p:nvSpPr>
        <p:spPr>
          <a:xfrm flipH="1">
            <a:off x="4676411"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2008</a:t>
            </a:r>
            <a:endParaRPr b="1" sz="1600">
              <a:solidFill>
                <a:schemeClr val="lt1"/>
              </a:solidFill>
              <a:latin typeface="Overpass Mono"/>
              <a:ea typeface="Overpass Mono"/>
              <a:cs typeface="Overpass Mono"/>
              <a:sym typeface="Overpass Mono"/>
            </a:endParaRPr>
          </a:p>
        </p:txBody>
      </p:sp>
      <p:sp>
        <p:nvSpPr>
          <p:cNvPr id="734" name="Google Shape;734;p54"/>
          <p:cNvSpPr txBox="1"/>
          <p:nvPr/>
        </p:nvSpPr>
        <p:spPr>
          <a:xfrm flipH="1">
            <a:off x="6435275"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2014</a:t>
            </a:r>
            <a:endParaRPr b="1" sz="1600">
              <a:solidFill>
                <a:schemeClr val="dk1"/>
              </a:solidFill>
              <a:latin typeface="Overpass Mono"/>
              <a:ea typeface="Overpass Mono"/>
              <a:cs typeface="Overpass Mono"/>
              <a:sym typeface="Overpass Mono"/>
            </a:endParaRPr>
          </a:p>
        </p:txBody>
      </p:sp>
      <p:cxnSp>
        <p:nvCxnSpPr>
          <p:cNvPr id="735" name="Google Shape;735;p54"/>
          <p:cNvCxnSpPr/>
          <p:nvPr/>
        </p:nvCxnSpPr>
        <p:spPr>
          <a:xfrm>
            <a:off x="3684900"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736" name="Google Shape;736;p54"/>
          <p:cNvCxnSpPr/>
          <p:nvPr/>
        </p:nvCxnSpPr>
        <p:spPr>
          <a:xfrm>
            <a:off x="7215125"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737" name="Google Shape;737;p54"/>
          <p:cNvCxnSpPr/>
          <p:nvPr/>
        </p:nvCxnSpPr>
        <p:spPr>
          <a:xfrm rot="10800000">
            <a:off x="1930733" y="3199975"/>
            <a:ext cx="0" cy="228900"/>
          </a:xfrm>
          <a:prstGeom prst="straightConnector1">
            <a:avLst/>
          </a:prstGeom>
          <a:noFill/>
          <a:ln cap="flat" cmpd="sng" w="28575">
            <a:solidFill>
              <a:schemeClr val="lt2"/>
            </a:solidFill>
            <a:prstDash val="solid"/>
            <a:round/>
            <a:headEnd len="med" w="med" type="oval"/>
            <a:tailEnd len="med" w="med" type="none"/>
          </a:ln>
        </p:spPr>
      </p:cxnSp>
      <p:cxnSp>
        <p:nvCxnSpPr>
          <p:cNvPr id="738" name="Google Shape;738;p54"/>
          <p:cNvCxnSpPr/>
          <p:nvPr/>
        </p:nvCxnSpPr>
        <p:spPr>
          <a:xfrm rot="10800000">
            <a:off x="5456708" y="3199975"/>
            <a:ext cx="0" cy="228900"/>
          </a:xfrm>
          <a:prstGeom prst="straightConnector1">
            <a:avLst/>
          </a:prstGeom>
          <a:noFill/>
          <a:ln cap="flat" cmpd="sng" w="28575">
            <a:solidFill>
              <a:schemeClr val="lt2"/>
            </a:solidFill>
            <a:prstDash val="solid"/>
            <a:round/>
            <a:headEnd len="med" w="med" type="oval"/>
            <a:tailEnd len="med" w="med" type="none"/>
          </a:ln>
        </p:spPr>
      </p:cxnSp>
      <p:pic>
        <p:nvPicPr>
          <p:cNvPr id="739" name="Google Shape;739;p54"/>
          <p:cNvPicPr preferRelativeResize="0"/>
          <p:nvPr/>
        </p:nvPicPr>
        <p:blipFill>
          <a:blip r:embed="rId3">
            <a:alphaModFix/>
          </a:blip>
          <a:stretch>
            <a:fillRect/>
          </a:stretch>
        </p:blipFill>
        <p:spPr>
          <a:xfrm>
            <a:off x="936449" y="2683675"/>
            <a:ext cx="1762150" cy="437282"/>
          </a:xfrm>
          <a:prstGeom prst="rect">
            <a:avLst/>
          </a:prstGeom>
          <a:noFill/>
          <a:ln>
            <a:noFill/>
          </a:ln>
        </p:spPr>
      </p:pic>
      <p:pic>
        <p:nvPicPr>
          <p:cNvPr id="740" name="Google Shape;740;p54"/>
          <p:cNvPicPr preferRelativeResize="0"/>
          <p:nvPr/>
        </p:nvPicPr>
        <p:blipFill>
          <a:blip r:embed="rId4">
            <a:alphaModFix/>
          </a:blip>
          <a:stretch>
            <a:fillRect/>
          </a:stretch>
        </p:blipFill>
        <p:spPr>
          <a:xfrm>
            <a:off x="2812638" y="2681062"/>
            <a:ext cx="1762150" cy="440537"/>
          </a:xfrm>
          <a:prstGeom prst="rect">
            <a:avLst/>
          </a:prstGeom>
          <a:noFill/>
          <a:ln>
            <a:noFill/>
          </a:ln>
        </p:spPr>
      </p:pic>
      <p:pic>
        <p:nvPicPr>
          <p:cNvPr id="741" name="Google Shape;741;p54"/>
          <p:cNvPicPr preferRelativeResize="0"/>
          <p:nvPr/>
        </p:nvPicPr>
        <p:blipFill>
          <a:blip r:embed="rId5">
            <a:alphaModFix/>
          </a:blip>
          <a:stretch>
            <a:fillRect/>
          </a:stretch>
        </p:blipFill>
        <p:spPr>
          <a:xfrm>
            <a:off x="4673538" y="2683676"/>
            <a:ext cx="1662978" cy="381099"/>
          </a:xfrm>
          <a:prstGeom prst="rect">
            <a:avLst/>
          </a:prstGeom>
          <a:noFill/>
          <a:ln>
            <a:noFill/>
          </a:ln>
        </p:spPr>
      </p:pic>
      <p:pic>
        <p:nvPicPr>
          <p:cNvPr id="742" name="Google Shape;742;p54"/>
          <p:cNvPicPr preferRelativeResize="0"/>
          <p:nvPr/>
        </p:nvPicPr>
        <p:blipFill>
          <a:blip r:embed="rId6">
            <a:alphaModFix/>
          </a:blip>
          <a:stretch>
            <a:fillRect/>
          </a:stretch>
        </p:blipFill>
        <p:spPr>
          <a:xfrm>
            <a:off x="6331415" y="2621100"/>
            <a:ext cx="1879085" cy="50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5"/>
          <p:cNvSpPr txBox="1"/>
          <p:nvPr>
            <p:ph type="title"/>
          </p:nvPr>
        </p:nvSpPr>
        <p:spPr>
          <a:xfrm>
            <a:off x="179750" y="216300"/>
            <a:ext cx="4575900" cy="6474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Código</a:t>
            </a:r>
            <a:endParaRPr/>
          </a:p>
        </p:txBody>
      </p:sp>
      <p:sp>
        <p:nvSpPr>
          <p:cNvPr id="748" name="Google Shape;748;p55"/>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49" name="Google Shape;749;p55"/>
          <p:cNvSpPr txBox="1"/>
          <p:nvPr>
            <p:ph idx="2" type="title"/>
          </p:nvPr>
        </p:nvSpPr>
        <p:spPr>
          <a:xfrm>
            <a:off x="2646050" y="2523698"/>
            <a:ext cx="248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50" name="Google Shape;750;p55"/>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51" name="Google Shape;751;p55"/>
          <p:cNvSpPr txBox="1"/>
          <p:nvPr>
            <p:ph idx="4" type="title"/>
          </p:nvPr>
        </p:nvSpPr>
        <p:spPr>
          <a:xfrm>
            <a:off x="5942650" y="2523676"/>
            <a:ext cx="248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752" name="Google Shape;752;p55"/>
          <p:cNvGrpSpPr/>
          <p:nvPr/>
        </p:nvGrpSpPr>
        <p:grpSpPr>
          <a:xfrm>
            <a:off x="1223348" y="4553184"/>
            <a:ext cx="1015032" cy="325196"/>
            <a:chOff x="1156673" y="4600809"/>
            <a:chExt cx="1015032" cy="325196"/>
          </a:xfrm>
        </p:grpSpPr>
        <p:sp>
          <p:nvSpPr>
            <p:cNvPr id="753" name="Google Shape;753;p55"/>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1394514" y="4600809"/>
              <a:ext cx="440870"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55"/>
          <p:cNvGrpSpPr/>
          <p:nvPr/>
        </p:nvGrpSpPr>
        <p:grpSpPr>
          <a:xfrm>
            <a:off x="6919921" y="1718967"/>
            <a:ext cx="526759" cy="584845"/>
            <a:chOff x="5415892" y="1465405"/>
            <a:chExt cx="526759" cy="584845"/>
          </a:xfrm>
        </p:grpSpPr>
        <p:sp>
          <p:nvSpPr>
            <p:cNvPr id="759" name="Google Shape;759;p55"/>
            <p:cNvSpPr/>
            <p:nvPr/>
          </p:nvSpPr>
          <p:spPr>
            <a:xfrm>
              <a:off x="5553530" y="1720587"/>
              <a:ext cx="389121" cy="278618"/>
            </a:xfrm>
            <a:custGeom>
              <a:rect b="b" l="l" r="r" t="t"/>
              <a:pathLst>
                <a:path extrusionOk="0" h="7085" w="9895">
                  <a:moveTo>
                    <a:pt x="5513" y="0"/>
                  </a:moveTo>
                  <a:cubicBezTo>
                    <a:pt x="4382" y="0"/>
                    <a:pt x="3382" y="750"/>
                    <a:pt x="3048" y="1810"/>
                  </a:cubicBezTo>
                  <a:lnTo>
                    <a:pt x="3001" y="1965"/>
                  </a:lnTo>
                  <a:lnTo>
                    <a:pt x="2846" y="1953"/>
                  </a:lnTo>
                  <a:cubicBezTo>
                    <a:pt x="2751" y="1941"/>
                    <a:pt x="2667" y="1941"/>
                    <a:pt x="2572" y="1941"/>
                  </a:cubicBezTo>
                  <a:cubicBezTo>
                    <a:pt x="1155" y="1941"/>
                    <a:pt x="0" y="3096"/>
                    <a:pt x="0" y="4513"/>
                  </a:cubicBezTo>
                  <a:cubicBezTo>
                    <a:pt x="0" y="5929"/>
                    <a:pt x="1155" y="7084"/>
                    <a:pt x="2572" y="7084"/>
                  </a:cubicBezTo>
                  <a:lnTo>
                    <a:pt x="7323" y="7084"/>
                  </a:lnTo>
                  <a:cubicBezTo>
                    <a:pt x="8740" y="7084"/>
                    <a:pt x="9895" y="5929"/>
                    <a:pt x="9895" y="4513"/>
                  </a:cubicBezTo>
                  <a:cubicBezTo>
                    <a:pt x="9895" y="3393"/>
                    <a:pt x="9180" y="2417"/>
                    <a:pt x="8132" y="2060"/>
                  </a:cubicBezTo>
                  <a:lnTo>
                    <a:pt x="8025" y="2036"/>
                  </a:lnTo>
                  <a:lnTo>
                    <a:pt x="8001" y="1929"/>
                  </a:lnTo>
                  <a:cubicBezTo>
                    <a:pt x="7716" y="798"/>
                    <a:pt x="6680"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p:nvPr/>
          </p:nvSpPr>
          <p:spPr>
            <a:xfrm>
              <a:off x="5415892" y="1465405"/>
              <a:ext cx="347436" cy="503360"/>
            </a:xfrm>
            <a:custGeom>
              <a:rect b="b" l="l" r="r" t="t"/>
              <a:pathLst>
                <a:path extrusionOk="0" h="12800" w="8835">
                  <a:moveTo>
                    <a:pt x="4417" y="977"/>
                  </a:moveTo>
                  <a:cubicBezTo>
                    <a:pt x="6548" y="977"/>
                    <a:pt x="7858" y="1679"/>
                    <a:pt x="7858" y="2060"/>
                  </a:cubicBezTo>
                  <a:cubicBezTo>
                    <a:pt x="7858" y="2441"/>
                    <a:pt x="6548" y="3143"/>
                    <a:pt x="4417" y="3143"/>
                  </a:cubicBezTo>
                  <a:cubicBezTo>
                    <a:pt x="2286" y="3143"/>
                    <a:pt x="976" y="2441"/>
                    <a:pt x="976" y="2060"/>
                  </a:cubicBezTo>
                  <a:cubicBezTo>
                    <a:pt x="976" y="1679"/>
                    <a:pt x="2286" y="977"/>
                    <a:pt x="4417" y="977"/>
                  </a:cubicBezTo>
                  <a:close/>
                  <a:moveTo>
                    <a:pt x="7644" y="4358"/>
                  </a:moveTo>
                  <a:cubicBezTo>
                    <a:pt x="7787" y="4477"/>
                    <a:pt x="7858" y="4584"/>
                    <a:pt x="7858" y="4679"/>
                  </a:cubicBezTo>
                  <a:cubicBezTo>
                    <a:pt x="7858" y="5060"/>
                    <a:pt x="6548" y="5763"/>
                    <a:pt x="4417" y="5763"/>
                  </a:cubicBezTo>
                  <a:cubicBezTo>
                    <a:pt x="2286" y="5763"/>
                    <a:pt x="976" y="5060"/>
                    <a:pt x="976" y="4679"/>
                  </a:cubicBezTo>
                  <a:cubicBezTo>
                    <a:pt x="976" y="4584"/>
                    <a:pt x="1048" y="4477"/>
                    <a:pt x="1203" y="4358"/>
                  </a:cubicBezTo>
                  <a:cubicBezTo>
                    <a:pt x="2060" y="4763"/>
                    <a:pt x="3262" y="4977"/>
                    <a:pt x="4417" y="4977"/>
                  </a:cubicBezTo>
                  <a:cubicBezTo>
                    <a:pt x="5572" y="4977"/>
                    <a:pt x="6775" y="4763"/>
                    <a:pt x="7644" y="4358"/>
                  </a:cubicBezTo>
                  <a:close/>
                  <a:moveTo>
                    <a:pt x="4417" y="0"/>
                  </a:moveTo>
                  <a:cubicBezTo>
                    <a:pt x="2274" y="0"/>
                    <a:pt x="0" y="726"/>
                    <a:pt x="0" y="2060"/>
                  </a:cubicBezTo>
                  <a:lnTo>
                    <a:pt x="0" y="3120"/>
                  </a:lnTo>
                  <a:lnTo>
                    <a:pt x="12" y="3143"/>
                  </a:lnTo>
                  <a:cubicBezTo>
                    <a:pt x="60" y="3382"/>
                    <a:pt x="191" y="3608"/>
                    <a:pt x="381" y="3810"/>
                  </a:cubicBezTo>
                  <a:cubicBezTo>
                    <a:pt x="143" y="4060"/>
                    <a:pt x="0" y="4346"/>
                    <a:pt x="0" y="4679"/>
                  </a:cubicBezTo>
                  <a:lnTo>
                    <a:pt x="0" y="5739"/>
                  </a:lnTo>
                  <a:lnTo>
                    <a:pt x="12" y="5763"/>
                  </a:lnTo>
                  <a:cubicBezTo>
                    <a:pt x="60" y="6001"/>
                    <a:pt x="191" y="6227"/>
                    <a:pt x="381" y="6430"/>
                  </a:cubicBezTo>
                  <a:cubicBezTo>
                    <a:pt x="143" y="6680"/>
                    <a:pt x="0" y="6965"/>
                    <a:pt x="0" y="7299"/>
                  </a:cubicBezTo>
                  <a:lnTo>
                    <a:pt x="0" y="8358"/>
                  </a:lnTo>
                  <a:lnTo>
                    <a:pt x="12" y="8382"/>
                  </a:lnTo>
                  <a:cubicBezTo>
                    <a:pt x="60" y="8620"/>
                    <a:pt x="191" y="8847"/>
                    <a:pt x="381" y="9049"/>
                  </a:cubicBezTo>
                  <a:cubicBezTo>
                    <a:pt x="143" y="9299"/>
                    <a:pt x="0" y="9585"/>
                    <a:pt x="0" y="9918"/>
                  </a:cubicBezTo>
                  <a:lnTo>
                    <a:pt x="0" y="10978"/>
                  </a:lnTo>
                  <a:lnTo>
                    <a:pt x="12" y="11002"/>
                  </a:lnTo>
                  <a:cubicBezTo>
                    <a:pt x="226" y="12037"/>
                    <a:pt x="1869" y="12657"/>
                    <a:pt x="3620" y="12799"/>
                  </a:cubicBezTo>
                  <a:cubicBezTo>
                    <a:pt x="3250" y="12299"/>
                    <a:pt x="3024" y="11668"/>
                    <a:pt x="3024" y="11002"/>
                  </a:cubicBezTo>
                  <a:cubicBezTo>
                    <a:pt x="3024" y="10966"/>
                    <a:pt x="3024" y="10930"/>
                    <a:pt x="3024" y="10894"/>
                  </a:cubicBezTo>
                  <a:cubicBezTo>
                    <a:pt x="1726" y="10680"/>
                    <a:pt x="976" y="10204"/>
                    <a:pt x="976" y="9918"/>
                  </a:cubicBezTo>
                  <a:cubicBezTo>
                    <a:pt x="976" y="9823"/>
                    <a:pt x="1048" y="9716"/>
                    <a:pt x="1203" y="9597"/>
                  </a:cubicBezTo>
                  <a:cubicBezTo>
                    <a:pt x="1750" y="9859"/>
                    <a:pt x="2429" y="10037"/>
                    <a:pt x="3155" y="10132"/>
                  </a:cubicBezTo>
                  <a:cubicBezTo>
                    <a:pt x="3369" y="9394"/>
                    <a:pt x="3870" y="8763"/>
                    <a:pt x="4512" y="8382"/>
                  </a:cubicBezTo>
                  <a:lnTo>
                    <a:pt x="4417" y="8382"/>
                  </a:lnTo>
                  <a:cubicBezTo>
                    <a:pt x="2286" y="8382"/>
                    <a:pt x="976" y="7680"/>
                    <a:pt x="976" y="7299"/>
                  </a:cubicBezTo>
                  <a:cubicBezTo>
                    <a:pt x="976" y="7203"/>
                    <a:pt x="1048" y="7096"/>
                    <a:pt x="1203" y="6977"/>
                  </a:cubicBezTo>
                  <a:cubicBezTo>
                    <a:pt x="2060" y="7382"/>
                    <a:pt x="3262" y="7596"/>
                    <a:pt x="4417" y="7596"/>
                  </a:cubicBezTo>
                  <a:cubicBezTo>
                    <a:pt x="5120" y="7596"/>
                    <a:pt x="5834" y="7513"/>
                    <a:pt x="6477" y="7370"/>
                  </a:cubicBezTo>
                  <a:cubicBezTo>
                    <a:pt x="6644" y="7120"/>
                    <a:pt x="6846" y="6906"/>
                    <a:pt x="7072" y="6715"/>
                  </a:cubicBezTo>
                  <a:cubicBezTo>
                    <a:pt x="7549" y="6322"/>
                    <a:pt x="8132" y="6084"/>
                    <a:pt x="8739" y="6025"/>
                  </a:cubicBezTo>
                  <a:cubicBezTo>
                    <a:pt x="8787" y="5941"/>
                    <a:pt x="8811" y="5858"/>
                    <a:pt x="8834" y="5763"/>
                  </a:cubicBezTo>
                  <a:lnTo>
                    <a:pt x="8834" y="4679"/>
                  </a:lnTo>
                  <a:cubicBezTo>
                    <a:pt x="8834" y="4346"/>
                    <a:pt x="8692" y="4060"/>
                    <a:pt x="8453" y="3810"/>
                  </a:cubicBezTo>
                  <a:cubicBezTo>
                    <a:pt x="8656" y="3608"/>
                    <a:pt x="8787" y="3382"/>
                    <a:pt x="8834" y="3143"/>
                  </a:cubicBezTo>
                  <a:lnTo>
                    <a:pt x="8834" y="2060"/>
                  </a:lnTo>
                  <a:cubicBezTo>
                    <a:pt x="8834" y="726"/>
                    <a:pt x="6560" y="0"/>
                    <a:pt x="4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5"/>
            <p:cNvSpPr/>
            <p:nvPr/>
          </p:nvSpPr>
          <p:spPr>
            <a:xfrm>
              <a:off x="5452858" y="1971128"/>
              <a:ext cx="126941" cy="79122"/>
            </a:xfrm>
            <a:custGeom>
              <a:rect b="b" l="l" r="r" t="t"/>
              <a:pathLst>
                <a:path extrusionOk="0" h="2012" w="3228">
                  <a:moveTo>
                    <a:pt x="427" y="1"/>
                  </a:moveTo>
                  <a:cubicBezTo>
                    <a:pt x="384" y="1"/>
                    <a:pt x="341" y="8"/>
                    <a:pt x="298" y="23"/>
                  </a:cubicBezTo>
                  <a:cubicBezTo>
                    <a:pt x="108" y="94"/>
                    <a:pt x="1" y="308"/>
                    <a:pt x="72" y="511"/>
                  </a:cubicBezTo>
                  <a:cubicBezTo>
                    <a:pt x="263" y="1070"/>
                    <a:pt x="667" y="1523"/>
                    <a:pt x="1203" y="1785"/>
                  </a:cubicBezTo>
                  <a:cubicBezTo>
                    <a:pt x="1513" y="1940"/>
                    <a:pt x="1846" y="2011"/>
                    <a:pt x="2179" y="2011"/>
                  </a:cubicBezTo>
                  <a:cubicBezTo>
                    <a:pt x="2429" y="2011"/>
                    <a:pt x="2680" y="1975"/>
                    <a:pt x="2918" y="1892"/>
                  </a:cubicBezTo>
                  <a:cubicBezTo>
                    <a:pt x="3120" y="1821"/>
                    <a:pt x="3227" y="1594"/>
                    <a:pt x="3156" y="1404"/>
                  </a:cubicBezTo>
                  <a:cubicBezTo>
                    <a:pt x="3099" y="1244"/>
                    <a:pt x="2954" y="1144"/>
                    <a:pt x="2795" y="1144"/>
                  </a:cubicBezTo>
                  <a:cubicBezTo>
                    <a:pt x="2753" y="1144"/>
                    <a:pt x="2710" y="1151"/>
                    <a:pt x="2668" y="1166"/>
                  </a:cubicBezTo>
                  <a:cubicBezTo>
                    <a:pt x="2511" y="1221"/>
                    <a:pt x="2349" y="1249"/>
                    <a:pt x="2186" y="1249"/>
                  </a:cubicBezTo>
                  <a:cubicBezTo>
                    <a:pt x="1964" y="1249"/>
                    <a:pt x="1743" y="1197"/>
                    <a:pt x="1537" y="1094"/>
                  </a:cubicBezTo>
                  <a:cubicBezTo>
                    <a:pt x="1191" y="928"/>
                    <a:pt x="917" y="630"/>
                    <a:pt x="786" y="261"/>
                  </a:cubicBezTo>
                  <a:cubicBezTo>
                    <a:pt x="739" y="101"/>
                    <a:pt x="588"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5"/>
            <p:cNvSpPr/>
            <p:nvPr/>
          </p:nvSpPr>
          <p:spPr>
            <a:xfrm>
              <a:off x="5782481" y="1641425"/>
              <a:ext cx="103503" cy="103543"/>
            </a:xfrm>
            <a:custGeom>
              <a:rect b="b" l="l" r="r" t="t"/>
              <a:pathLst>
                <a:path extrusionOk="0" h="2633" w="2632">
                  <a:moveTo>
                    <a:pt x="394" y="1"/>
                  </a:moveTo>
                  <a:cubicBezTo>
                    <a:pt x="179" y="1"/>
                    <a:pt x="13" y="168"/>
                    <a:pt x="13" y="382"/>
                  </a:cubicBezTo>
                  <a:cubicBezTo>
                    <a:pt x="1" y="596"/>
                    <a:pt x="179" y="763"/>
                    <a:pt x="394" y="763"/>
                  </a:cubicBezTo>
                  <a:cubicBezTo>
                    <a:pt x="1203" y="775"/>
                    <a:pt x="1858" y="1442"/>
                    <a:pt x="1846" y="2251"/>
                  </a:cubicBezTo>
                  <a:cubicBezTo>
                    <a:pt x="1846" y="2466"/>
                    <a:pt x="2013" y="2632"/>
                    <a:pt x="2227" y="2632"/>
                  </a:cubicBezTo>
                  <a:cubicBezTo>
                    <a:pt x="2441" y="2632"/>
                    <a:pt x="2620" y="2466"/>
                    <a:pt x="2620" y="2263"/>
                  </a:cubicBezTo>
                  <a:cubicBezTo>
                    <a:pt x="2632" y="1025"/>
                    <a:pt x="1632" y="13"/>
                    <a:pt x="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55"/>
          <p:cNvGrpSpPr/>
          <p:nvPr/>
        </p:nvGrpSpPr>
        <p:grpSpPr>
          <a:xfrm>
            <a:off x="3665910" y="1717552"/>
            <a:ext cx="441580" cy="586260"/>
            <a:chOff x="4668125" y="1463989"/>
            <a:chExt cx="441580" cy="586260"/>
          </a:xfrm>
        </p:grpSpPr>
        <p:sp>
          <p:nvSpPr>
            <p:cNvPr id="764" name="Google Shape;764;p55"/>
            <p:cNvSpPr/>
            <p:nvPr/>
          </p:nvSpPr>
          <p:spPr>
            <a:xfrm>
              <a:off x="4668125" y="1463989"/>
              <a:ext cx="441580" cy="313735"/>
            </a:xfrm>
            <a:custGeom>
              <a:rect b="b" l="l" r="r" t="t"/>
              <a:pathLst>
                <a:path extrusionOk="0" h="7978" w="11229">
                  <a:moveTo>
                    <a:pt x="6263" y="0"/>
                  </a:moveTo>
                  <a:cubicBezTo>
                    <a:pt x="4870" y="0"/>
                    <a:pt x="3715" y="989"/>
                    <a:pt x="3442" y="2298"/>
                  </a:cubicBezTo>
                  <a:cubicBezTo>
                    <a:pt x="3263" y="2251"/>
                    <a:pt x="3061" y="2239"/>
                    <a:pt x="2870" y="2239"/>
                  </a:cubicBezTo>
                  <a:cubicBezTo>
                    <a:pt x="1287" y="2239"/>
                    <a:pt x="1" y="3525"/>
                    <a:pt x="1" y="5108"/>
                  </a:cubicBezTo>
                  <a:cubicBezTo>
                    <a:pt x="1" y="6692"/>
                    <a:pt x="1287" y="7978"/>
                    <a:pt x="2870" y="7978"/>
                  </a:cubicBezTo>
                  <a:lnTo>
                    <a:pt x="8347" y="7978"/>
                  </a:lnTo>
                  <a:cubicBezTo>
                    <a:pt x="9942" y="7978"/>
                    <a:pt x="11228" y="6692"/>
                    <a:pt x="11228" y="5108"/>
                  </a:cubicBezTo>
                  <a:cubicBezTo>
                    <a:pt x="11228" y="3775"/>
                    <a:pt x="10312" y="2656"/>
                    <a:pt x="9073" y="2334"/>
                  </a:cubicBezTo>
                  <a:cubicBezTo>
                    <a:pt x="8823" y="1001"/>
                    <a:pt x="7656"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5"/>
            <p:cNvSpPr/>
            <p:nvPr/>
          </p:nvSpPr>
          <p:spPr>
            <a:xfrm>
              <a:off x="4718697" y="1899438"/>
              <a:ext cx="339965" cy="150811"/>
            </a:xfrm>
            <a:custGeom>
              <a:rect b="b" l="l" r="r" t="t"/>
              <a:pathLst>
                <a:path extrusionOk="0" h="3835" w="8645">
                  <a:moveTo>
                    <a:pt x="548" y="0"/>
                  </a:moveTo>
                  <a:cubicBezTo>
                    <a:pt x="251" y="0"/>
                    <a:pt x="1" y="238"/>
                    <a:pt x="1" y="548"/>
                  </a:cubicBezTo>
                  <a:lnTo>
                    <a:pt x="1" y="3286"/>
                  </a:lnTo>
                  <a:cubicBezTo>
                    <a:pt x="1" y="3584"/>
                    <a:pt x="251" y="3834"/>
                    <a:pt x="548" y="3834"/>
                  </a:cubicBezTo>
                  <a:lnTo>
                    <a:pt x="8097" y="3834"/>
                  </a:lnTo>
                  <a:cubicBezTo>
                    <a:pt x="8395" y="3834"/>
                    <a:pt x="8645" y="3584"/>
                    <a:pt x="8645" y="3286"/>
                  </a:cubicBezTo>
                  <a:lnTo>
                    <a:pt x="8645" y="548"/>
                  </a:lnTo>
                  <a:cubicBezTo>
                    <a:pt x="8645" y="238"/>
                    <a:pt x="8395" y="0"/>
                    <a:pt x="8097" y="0"/>
                  </a:cubicBezTo>
                  <a:cubicBezTo>
                    <a:pt x="7787" y="0"/>
                    <a:pt x="7537" y="238"/>
                    <a:pt x="7537" y="548"/>
                  </a:cubicBezTo>
                  <a:lnTo>
                    <a:pt x="7537" y="2727"/>
                  </a:lnTo>
                  <a:lnTo>
                    <a:pt x="1108" y="2727"/>
                  </a:lnTo>
                  <a:lnTo>
                    <a:pt x="1108" y="548"/>
                  </a:lnTo>
                  <a:cubicBezTo>
                    <a:pt x="1108" y="238"/>
                    <a:pt x="858" y="0"/>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5"/>
            <p:cNvSpPr/>
            <p:nvPr/>
          </p:nvSpPr>
          <p:spPr>
            <a:xfrm>
              <a:off x="4803915" y="1791254"/>
              <a:ext cx="169530" cy="190608"/>
            </a:xfrm>
            <a:custGeom>
              <a:rect b="b" l="l" r="r" t="t"/>
              <a:pathLst>
                <a:path extrusionOk="0" h="4847" w="4311">
                  <a:moveTo>
                    <a:pt x="2156" y="1"/>
                  </a:moveTo>
                  <a:cubicBezTo>
                    <a:pt x="1846" y="1"/>
                    <a:pt x="1608" y="251"/>
                    <a:pt x="1608" y="561"/>
                  </a:cubicBezTo>
                  <a:lnTo>
                    <a:pt x="1608" y="2954"/>
                  </a:lnTo>
                  <a:lnTo>
                    <a:pt x="1001" y="2358"/>
                  </a:lnTo>
                  <a:cubicBezTo>
                    <a:pt x="894" y="2251"/>
                    <a:pt x="754" y="2198"/>
                    <a:pt x="614" y="2198"/>
                  </a:cubicBezTo>
                  <a:cubicBezTo>
                    <a:pt x="474" y="2198"/>
                    <a:pt x="334" y="2251"/>
                    <a:pt x="227" y="2358"/>
                  </a:cubicBezTo>
                  <a:cubicBezTo>
                    <a:pt x="1" y="2573"/>
                    <a:pt x="1" y="2918"/>
                    <a:pt x="227" y="3144"/>
                  </a:cubicBezTo>
                  <a:lnTo>
                    <a:pt x="1763" y="4680"/>
                  </a:lnTo>
                  <a:cubicBezTo>
                    <a:pt x="1870" y="4787"/>
                    <a:pt x="2013" y="4847"/>
                    <a:pt x="2156" y="4847"/>
                  </a:cubicBezTo>
                  <a:cubicBezTo>
                    <a:pt x="2298" y="4847"/>
                    <a:pt x="2441" y="4787"/>
                    <a:pt x="2548" y="4680"/>
                  </a:cubicBezTo>
                  <a:lnTo>
                    <a:pt x="4096" y="3144"/>
                  </a:lnTo>
                  <a:cubicBezTo>
                    <a:pt x="4311" y="2918"/>
                    <a:pt x="4311" y="2573"/>
                    <a:pt x="4096" y="2358"/>
                  </a:cubicBezTo>
                  <a:cubicBezTo>
                    <a:pt x="3983" y="2251"/>
                    <a:pt x="3840" y="2198"/>
                    <a:pt x="3699" y="2198"/>
                  </a:cubicBezTo>
                  <a:cubicBezTo>
                    <a:pt x="3558" y="2198"/>
                    <a:pt x="3418" y="2251"/>
                    <a:pt x="3310" y="2358"/>
                  </a:cubicBezTo>
                  <a:lnTo>
                    <a:pt x="2715" y="2954"/>
                  </a:lnTo>
                  <a:lnTo>
                    <a:pt x="2715" y="561"/>
                  </a:lnTo>
                  <a:cubicBezTo>
                    <a:pt x="2715" y="251"/>
                    <a:pt x="2465" y="1"/>
                    <a:pt x="2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7" name="Google Shape;767;p55"/>
          <p:cNvPicPr preferRelativeResize="0"/>
          <p:nvPr/>
        </p:nvPicPr>
        <p:blipFill>
          <a:blip r:embed="rId3">
            <a:alphaModFix/>
          </a:blip>
          <a:stretch>
            <a:fillRect/>
          </a:stretch>
        </p:blipFill>
        <p:spPr>
          <a:xfrm>
            <a:off x="1085400" y="699200"/>
            <a:ext cx="7211425" cy="3688723"/>
          </a:xfrm>
          <a:prstGeom prst="rect">
            <a:avLst/>
          </a:prstGeom>
          <a:noFill/>
          <a:ln>
            <a:noFill/>
          </a:ln>
        </p:spPr>
      </p:pic>
      <p:pic>
        <p:nvPicPr>
          <p:cNvPr id="768" name="Google Shape;768;p55"/>
          <p:cNvPicPr preferRelativeResize="0"/>
          <p:nvPr/>
        </p:nvPicPr>
        <p:blipFill>
          <a:blip r:embed="rId4">
            <a:alphaModFix/>
          </a:blip>
          <a:stretch>
            <a:fillRect/>
          </a:stretch>
        </p:blipFill>
        <p:spPr>
          <a:xfrm>
            <a:off x="4183225" y="4423350"/>
            <a:ext cx="4376018" cy="647400"/>
          </a:xfrm>
          <a:prstGeom prst="rect">
            <a:avLst/>
          </a:prstGeom>
          <a:noFill/>
          <a:ln>
            <a:noFill/>
          </a:ln>
        </p:spPr>
      </p:pic>
      <p:sp>
        <p:nvSpPr>
          <p:cNvPr id="769" name="Google Shape;769;p55"/>
          <p:cNvSpPr txBox="1"/>
          <p:nvPr>
            <p:ph type="title"/>
          </p:nvPr>
        </p:nvSpPr>
        <p:spPr>
          <a:xfrm>
            <a:off x="1463425" y="4338600"/>
            <a:ext cx="2719800" cy="5244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Ejecución:</a:t>
            </a:r>
            <a:endParaRPr/>
          </a:p>
        </p:txBody>
      </p:sp>
      <p:sp>
        <p:nvSpPr>
          <p:cNvPr id="770" name="Google Shape;770;p55"/>
          <p:cNvSpPr txBox="1"/>
          <p:nvPr/>
        </p:nvSpPr>
        <p:spPr>
          <a:xfrm>
            <a:off x="4340775" y="1509038"/>
            <a:ext cx="19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Anaheim"/>
                <a:ea typeface="Anaheim"/>
                <a:cs typeface="Anaheim"/>
                <a:sym typeface="Anaheim"/>
              </a:rPr>
              <a:t>#Ciclo for anidado</a:t>
            </a:r>
            <a:endParaRPr sz="1200">
              <a:solidFill>
                <a:srgbClr val="666666"/>
              </a:solidFill>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por método Shell</a:t>
            </a:r>
            <a:endParaRPr/>
          </a:p>
        </p:txBody>
      </p:sp>
      <p:sp>
        <p:nvSpPr>
          <p:cNvPr id="776" name="Google Shape;776;p56"/>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777" name="Google Shape;777;p56"/>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Compara</a:t>
            </a:r>
            <a:endParaRPr sz="1600">
              <a:solidFill>
                <a:schemeClr val="dk2"/>
              </a:solidFill>
            </a:endParaRPr>
          </a:p>
        </p:txBody>
      </p:sp>
      <p:sp>
        <p:nvSpPr>
          <p:cNvPr id="778" name="Google Shape;778;p56"/>
          <p:cNvSpPr txBox="1"/>
          <p:nvPr>
            <p:ph idx="4294967295" type="subTitle"/>
          </p:nvPr>
        </p:nvSpPr>
        <p:spPr>
          <a:xfrm flipH="1">
            <a:off x="5329475" y="2406100"/>
            <a:ext cx="3804300" cy="777000"/>
          </a:xfrm>
          <a:prstGeom prst="rect">
            <a:avLst/>
          </a:prstGeom>
        </p:spPr>
        <p:txBody>
          <a:bodyPr anchorCtr="0" anchor="t" bIns="0" lIns="91425" spcFirstLastPara="1" rIns="91425" wrap="square" tIns="0">
            <a:noAutofit/>
          </a:bodyPr>
          <a:lstStyle/>
          <a:p>
            <a:pPr indent="0" lvl="0" marL="0" rtl="0" algn="l">
              <a:lnSpc>
                <a:spcPct val="90000"/>
              </a:lnSpc>
              <a:spcBef>
                <a:spcPts val="1000"/>
              </a:spcBef>
              <a:spcAft>
                <a:spcPts val="0"/>
              </a:spcAft>
              <a:buNone/>
            </a:pPr>
            <a:r>
              <a:rPr lang="en" sz="1300">
                <a:latin typeface="Calibri"/>
                <a:ea typeface="Calibri"/>
                <a:cs typeface="Calibri"/>
                <a:sym typeface="Calibri"/>
              </a:rPr>
              <a:t>todos los elementos de un arreglo, haciendo saltos entre ellos dependiendo la  longitud del arreglo.</a:t>
            </a:r>
            <a:endParaRPr sz="1300">
              <a:latin typeface="Calibri"/>
              <a:ea typeface="Calibri"/>
              <a:cs typeface="Calibri"/>
              <a:sym typeface="Calibri"/>
            </a:endParaRPr>
          </a:p>
          <a:p>
            <a:pPr indent="0" lvl="0" marL="0" rtl="0" algn="l">
              <a:lnSpc>
                <a:spcPct val="100000"/>
              </a:lnSpc>
              <a:spcBef>
                <a:spcPts val="0"/>
              </a:spcBef>
              <a:spcAft>
                <a:spcPts val="0"/>
              </a:spcAft>
              <a:buNone/>
            </a:pPr>
            <a:r>
              <a:t/>
            </a:r>
            <a:endParaRPr sz="1300">
              <a:latin typeface="Overpass Mono"/>
              <a:ea typeface="Overpass Mono"/>
              <a:cs typeface="Overpass Mono"/>
              <a:sym typeface="Overpass Mono"/>
            </a:endParaRPr>
          </a:p>
          <a:p>
            <a:pPr indent="0" lvl="0" marL="0" rtl="0" algn="l">
              <a:spcBef>
                <a:spcPts val="0"/>
              </a:spcBef>
              <a:spcAft>
                <a:spcPts val="0"/>
              </a:spcAft>
              <a:buNone/>
            </a:pPr>
            <a:r>
              <a:t/>
            </a:r>
            <a:endParaRPr sz="1400"/>
          </a:p>
          <a:p>
            <a:pPr indent="0" lvl="0" marL="0" rtl="0" algn="l">
              <a:spcBef>
                <a:spcPts val="1600"/>
              </a:spcBef>
              <a:spcAft>
                <a:spcPts val="1600"/>
              </a:spcAft>
              <a:buNone/>
            </a:pPr>
            <a:r>
              <a:t/>
            </a:r>
            <a:endParaRPr sz="1400"/>
          </a:p>
        </p:txBody>
      </p:sp>
      <p:sp>
        <p:nvSpPr>
          <p:cNvPr id="779" name="Google Shape;779;p56"/>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780" name="Google Shape;780;p56"/>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781" name="Google Shape;781;p56"/>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782" name="Google Shape;782;p56"/>
          <p:cNvSpPr txBox="1"/>
          <p:nvPr>
            <p:ph idx="4294967295" type="subTitle"/>
          </p:nvPr>
        </p:nvSpPr>
        <p:spPr>
          <a:xfrm flipH="1">
            <a:off x="5451175" y="3326775"/>
            <a:ext cx="3403200" cy="495600"/>
          </a:xfrm>
          <a:prstGeom prst="rect">
            <a:avLst/>
          </a:prstGeom>
        </p:spPr>
        <p:txBody>
          <a:bodyPr anchorCtr="0" anchor="t" bIns="0" lIns="91425" spcFirstLastPara="1" rIns="91425" wrap="square" tIns="0">
            <a:normAutofit/>
          </a:bodyPr>
          <a:lstStyle/>
          <a:p>
            <a:pPr indent="0" lvl="0" marL="0" rtl="0" algn="l">
              <a:spcBef>
                <a:spcPts val="0"/>
              </a:spcBef>
              <a:spcAft>
                <a:spcPts val="1600"/>
              </a:spcAft>
              <a:buNone/>
            </a:pPr>
            <a:r>
              <a:rPr lang="en" sz="1500">
                <a:highlight>
                  <a:schemeClr val="dk1"/>
                </a:highlight>
                <a:latin typeface="Calibri"/>
                <a:ea typeface="Calibri"/>
                <a:cs typeface="Calibri"/>
                <a:sym typeface="Calibri"/>
              </a:rPr>
              <a:t>Algoritmo muy simple, uno de los </a:t>
            </a:r>
            <a:r>
              <a:rPr lang="en" sz="1500">
                <a:highlight>
                  <a:schemeClr val="dk1"/>
                </a:highlight>
                <a:latin typeface="Calibri"/>
                <a:ea typeface="Calibri"/>
                <a:cs typeface="Calibri"/>
                <a:sym typeface="Calibri"/>
              </a:rPr>
              <a:t>más</a:t>
            </a:r>
            <a:r>
              <a:rPr lang="en" sz="1500">
                <a:highlight>
                  <a:schemeClr val="dk1"/>
                </a:highlight>
                <a:latin typeface="Calibri"/>
                <a:ea typeface="Calibri"/>
                <a:cs typeface="Calibri"/>
                <a:sym typeface="Calibri"/>
              </a:rPr>
              <a:t> </a:t>
            </a:r>
            <a:r>
              <a:rPr lang="en" sz="1500">
                <a:highlight>
                  <a:schemeClr val="dk1"/>
                </a:highlight>
                <a:latin typeface="Calibri"/>
                <a:ea typeface="Calibri"/>
                <a:cs typeface="Calibri"/>
                <a:sym typeface="Calibri"/>
              </a:rPr>
              <a:t>rápidos</a:t>
            </a:r>
            <a:r>
              <a:rPr lang="en" sz="1500">
                <a:highlight>
                  <a:schemeClr val="dk1"/>
                </a:highlight>
                <a:latin typeface="Calibri"/>
                <a:ea typeface="Calibri"/>
                <a:cs typeface="Calibri"/>
                <a:sym typeface="Calibri"/>
              </a:rPr>
              <a:t>, no requiere memoria adicional </a:t>
            </a:r>
            <a:r>
              <a:rPr lang="en" sz="1500">
                <a:highlight>
                  <a:schemeClr val="dk1"/>
                </a:highlight>
                <a:latin typeface="Calibri"/>
                <a:ea typeface="Calibri"/>
                <a:cs typeface="Calibri"/>
                <a:sym typeface="Calibri"/>
              </a:rPr>
              <a:t> </a:t>
            </a:r>
            <a:endParaRPr sz="1400">
              <a:highlight>
                <a:schemeClr val="dk1"/>
              </a:highlight>
            </a:endParaRPr>
          </a:p>
        </p:txBody>
      </p:sp>
      <p:sp>
        <p:nvSpPr>
          <p:cNvPr id="783" name="Google Shape;783;p56"/>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784" name="Google Shape;784;p56"/>
          <p:cNvSpPr txBox="1"/>
          <p:nvPr>
            <p:ph idx="4294967295" type="subTitle"/>
          </p:nvPr>
        </p:nvSpPr>
        <p:spPr>
          <a:xfrm flipH="1">
            <a:off x="5339475" y="4238150"/>
            <a:ext cx="2698800" cy="396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300">
                <a:highlight>
                  <a:schemeClr val="dk1"/>
                </a:highlight>
                <a:latin typeface="Arial"/>
                <a:ea typeface="Arial"/>
                <a:cs typeface="Arial"/>
                <a:sym typeface="Arial"/>
              </a:rPr>
              <a:t>Realiza numerosas comparaciones e intercambios</a:t>
            </a:r>
            <a:r>
              <a:rPr lang="en" sz="1400">
                <a:highlight>
                  <a:schemeClr val="dk1"/>
                </a:highlight>
                <a:latin typeface="Calibri"/>
                <a:ea typeface="Calibri"/>
                <a:cs typeface="Calibri"/>
                <a:sym typeface="Calibri"/>
              </a:rPr>
              <a:t>.</a:t>
            </a:r>
            <a:endParaRPr sz="200">
              <a:highlight>
                <a:schemeClr val="dk1"/>
              </a:highlight>
            </a:endParaRPr>
          </a:p>
          <a:p>
            <a:pPr indent="0" lvl="0" marL="0" rtl="0" algn="l">
              <a:spcBef>
                <a:spcPts val="1600"/>
              </a:spcBef>
              <a:spcAft>
                <a:spcPts val="1600"/>
              </a:spcAft>
              <a:buNone/>
            </a:pPr>
            <a:r>
              <a:t/>
            </a:r>
            <a:endParaRPr sz="1400"/>
          </a:p>
        </p:txBody>
      </p:sp>
      <p:sp>
        <p:nvSpPr>
          <p:cNvPr id="785" name="Google Shape;785;p56"/>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787" name="Google Shape;787;p56"/>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 name="Google Shape;796;p56"/>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97" name="Google Shape;797;p56"/>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98" name="Google Shape;798;p56"/>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799" name="Google Shape;799;p56"/>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pic>
        <p:nvPicPr>
          <p:cNvPr id="800" name="Google Shape;800;p56"/>
          <p:cNvPicPr preferRelativeResize="0"/>
          <p:nvPr/>
        </p:nvPicPr>
        <p:blipFill>
          <a:blip r:embed="rId3">
            <a:alphaModFix/>
          </a:blip>
          <a:stretch>
            <a:fillRect/>
          </a:stretch>
        </p:blipFill>
        <p:spPr>
          <a:xfrm>
            <a:off x="139374" y="2316775"/>
            <a:ext cx="4072074" cy="777000"/>
          </a:xfrm>
          <a:prstGeom prst="rect">
            <a:avLst/>
          </a:prstGeom>
          <a:noFill/>
          <a:ln>
            <a:noFill/>
          </a:ln>
        </p:spPr>
      </p:pic>
      <p:sp>
        <p:nvSpPr>
          <p:cNvPr id="801" name="Google Shape;801;p56"/>
          <p:cNvSpPr/>
          <p:nvPr/>
        </p:nvSpPr>
        <p:spPr>
          <a:xfrm flipH="1">
            <a:off x="2302575" y="1889625"/>
            <a:ext cx="210900" cy="4422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802" name="Google Shape;802;p56"/>
          <p:cNvSpPr/>
          <p:nvPr/>
        </p:nvSpPr>
        <p:spPr>
          <a:xfrm flipH="1" rot="-5400000">
            <a:off x="1297500" y="1080400"/>
            <a:ext cx="201900" cy="17079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803" name="Google Shape;803;p56"/>
          <p:cNvSpPr/>
          <p:nvPr/>
        </p:nvSpPr>
        <p:spPr>
          <a:xfrm flipH="1" rot="10800000">
            <a:off x="333600" y="1894575"/>
            <a:ext cx="210900" cy="5178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7"/>
          <p:cNvSpPr txBox="1"/>
          <p:nvPr>
            <p:ph idx="1" type="body"/>
          </p:nvPr>
        </p:nvSpPr>
        <p:spPr>
          <a:xfrm>
            <a:off x="2495025" y="106475"/>
            <a:ext cx="4649700" cy="22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Calcular intervalo → n/2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Se clasifica cada grupo por separado</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Replicar método de inserción</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Actualizar intervalo, es decir (n/4)</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Concluye cuando se alcanza el tamaño de salto 1</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809" name="Google Shape;809;p57"/>
          <p:cNvSpPr txBox="1"/>
          <p:nvPr>
            <p:ph type="title"/>
          </p:nvPr>
        </p:nvSpPr>
        <p:spPr>
          <a:xfrm>
            <a:off x="569488" y="417900"/>
            <a:ext cx="31242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a:t>
            </a:r>
            <a:endParaRPr/>
          </a:p>
        </p:txBody>
      </p:sp>
      <p:sp>
        <p:nvSpPr>
          <p:cNvPr id="810" name="Google Shape;810;p57"/>
          <p:cNvSpPr/>
          <p:nvPr/>
        </p:nvSpPr>
        <p:spPr>
          <a:xfrm>
            <a:off x="594225" y="2125874"/>
            <a:ext cx="2840759" cy="877765"/>
          </a:xfrm>
          <a:custGeom>
            <a:rect b="b" l="l" r="r" t="t"/>
            <a:pathLst>
              <a:path extrusionOk="0" h="11736" w="89933">
                <a:moveTo>
                  <a:pt x="6073" y="0"/>
                </a:moveTo>
                <a:lnTo>
                  <a:pt x="0" y="11664"/>
                </a:lnTo>
                <a:lnTo>
                  <a:pt x="89933" y="11736"/>
                </a:lnTo>
                <a:lnTo>
                  <a:pt x="84101" y="73"/>
                </a:lnTo>
                <a:lnTo>
                  <a:pt x="6073"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Calibri"/>
                <a:ea typeface="Calibri"/>
                <a:cs typeface="Calibri"/>
                <a:sym typeface="Calibri"/>
              </a:rPr>
              <a:t>Intervalo = n/2 </a:t>
            </a:r>
            <a:endParaRPr b="1" sz="18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800">
              <a:solidFill>
                <a:schemeClr val="lt1"/>
              </a:solidFill>
              <a:latin typeface="Calibri"/>
              <a:ea typeface="Calibri"/>
              <a:cs typeface="Calibri"/>
              <a:sym typeface="Calibri"/>
            </a:endParaRPr>
          </a:p>
        </p:txBody>
      </p:sp>
      <p:sp>
        <p:nvSpPr>
          <p:cNvPr id="811" name="Google Shape;811;p57"/>
          <p:cNvSpPr/>
          <p:nvPr/>
        </p:nvSpPr>
        <p:spPr>
          <a:xfrm>
            <a:off x="1552364" y="3201501"/>
            <a:ext cx="206128" cy="54803"/>
          </a:xfrm>
          <a:custGeom>
            <a:rect b="b" l="l" r="r" t="t"/>
            <a:pathLst>
              <a:path extrusionOk="0" h="3037" w="11423">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1735863" y="3201501"/>
            <a:ext cx="198315" cy="54803"/>
          </a:xfrm>
          <a:custGeom>
            <a:rect b="b" l="l" r="r" t="t"/>
            <a:pathLst>
              <a:path extrusionOk="0" h="3037" w="1099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1918930" y="3201501"/>
            <a:ext cx="191349" cy="54803"/>
          </a:xfrm>
          <a:custGeom>
            <a:rect b="b" l="l" r="r" t="t"/>
            <a:pathLst>
              <a:path extrusionOk="0" h="3037" w="10604">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p:nvPr/>
        </p:nvSpPr>
        <p:spPr>
          <a:xfrm>
            <a:off x="2285496" y="3201934"/>
            <a:ext cx="176570" cy="54803"/>
          </a:xfrm>
          <a:custGeom>
            <a:rect b="b" l="l" r="r" t="t"/>
            <a:pathLst>
              <a:path extrusionOk="0" h="3037" w="9785">
                <a:moveTo>
                  <a:pt x="2218" y="1"/>
                </a:moveTo>
                <a:cubicBezTo>
                  <a:pt x="1832" y="1"/>
                  <a:pt x="1423" y="121"/>
                  <a:pt x="1350" y="266"/>
                </a:cubicBezTo>
                <a:lnTo>
                  <a:pt x="73" y="2772"/>
                </a:lnTo>
                <a:cubicBezTo>
                  <a:pt x="1" y="2917"/>
                  <a:pt x="290" y="3037"/>
                  <a:pt x="700" y="3037"/>
                </a:cubicBezTo>
                <a:lnTo>
                  <a:pt x="7881" y="3037"/>
                </a:lnTo>
                <a:cubicBezTo>
                  <a:pt x="8315" y="3037"/>
                  <a:pt x="8700" y="2917"/>
                  <a:pt x="8748" y="2772"/>
                </a:cubicBezTo>
                <a:lnTo>
                  <a:pt x="9712" y="266"/>
                </a:lnTo>
                <a:cubicBezTo>
                  <a:pt x="9785" y="121"/>
                  <a:pt x="9495" y="1"/>
                  <a:pt x="908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2652946" y="3201934"/>
            <a:ext cx="161773" cy="55254"/>
          </a:xfrm>
          <a:custGeom>
            <a:rect b="b" l="l" r="r" t="t"/>
            <a:pathLst>
              <a:path extrusionOk="0" h="3062" w="8965">
                <a:moveTo>
                  <a:pt x="1374" y="1"/>
                </a:moveTo>
                <a:cubicBezTo>
                  <a:pt x="964" y="1"/>
                  <a:pt x="603" y="121"/>
                  <a:pt x="579" y="290"/>
                </a:cubicBezTo>
                <a:lnTo>
                  <a:pt x="25" y="2772"/>
                </a:lnTo>
                <a:cubicBezTo>
                  <a:pt x="0" y="2917"/>
                  <a:pt x="314" y="3037"/>
                  <a:pt x="723" y="3037"/>
                </a:cubicBezTo>
                <a:lnTo>
                  <a:pt x="7905" y="3061"/>
                </a:lnTo>
                <a:cubicBezTo>
                  <a:pt x="8338" y="3061"/>
                  <a:pt x="8676" y="2941"/>
                  <a:pt x="8700" y="2796"/>
                </a:cubicBezTo>
                <a:lnTo>
                  <a:pt x="8941" y="290"/>
                </a:lnTo>
                <a:cubicBezTo>
                  <a:pt x="8965" y="145"/>
                  <a:pt x="8627" y="25"/>
                  <a:pt x="8242" y="25"/>
                </a:cubicBezTo>
                <a:lnTo>
                  <a:pt x="137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a:off x="3015597" y="3202367"/>
            <a:ext cx="160474" cy="54821"/>
          </a:xfrm>
          <a:custGeom>
            <a:rect b="b" l="l" r="r" t="t"/>
            <a:pathLst>
              <a:path extrusionOk="0" h="3038" w="8893">
                <a:moveTo>
                  <a:pt x="724" y="1"/>
                </a:moveTo>
                <a:cubicBezTo>
                  <a:pt x="338" y="1"/>
                  <a:pt x="1" y="121"/>
                  <a:pt x="25" y="266"/>
                </a:cubicBezTo>
                <a:lnTo>
                  <a:pt x="194" y="2772"/>
                </a:lnTo>
                <a:cubicBezTo>
                  <a:pt x="218" y="2917"/>
                  <a:pt x="555" y="3037"/>
                  <a:pt x="989" y="3037"/>
                </a:cubicBezTo>
                <a:lnTo>
                  <a:pt x="8170" y="3037"/>
                </a:lnTo>
                <a:cubicBezTo>
                  <a:pt x="8580" y="3037"/>
                  <a:pt x="8893" y="2917"/>
                  <a:pt x="8869" y="2772"/>
                </a:cubicBezTo>
                <a:lnTo>
                  <a:pt x="8387" y="266"/>
                </a:lnTo>
                <a:cubicBezTo>
                  <a:pt x="8363" y="121"/>
                  <a:pt x="8001" y="1"/>
                  <a:pt x="7592"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3191716" y="3202367"/>
            <a:ext cx="167873" cy="55254"/>
          </a:xfrm>
          <a:custGeom>
            <a:rect b="b" l="l" r="r" t="t"/>
            <a:pathLst>
              <a:path extrusionOk="0" h="3062" w="9303">
                <a:moveTo>
                  <a:pt x="699" y="1"/>
                </a:moveTo>
                <a:cubicBezTo>
                  <a:pt x="290" y="1"/>
                  <a:pt x="0" y="121"/>
                  <a:pt x="25" y="266"/>
                </a:cubicBezTo>
                <a:lnTo>
                  <a:pt x="579" y="2772"/>
                </a:lnTo>
                <a:cubicBezTo>
                  <a:pt x="603" y="2917"/>
                  <a:pt x="964" y="3037"/>
                  <a:pt x="1398" y="3037"/>
                </a:cubicBezTo>
                <a:lnTo>
                  <a:pt x="8579" y="3061"/>
                </a:lnTo>
                <a:cubicBezTo>
                  <a:pt x="8989" y="3061"/>
                  <a:pt x="9302" y="2941"/>
                  <a:pt x="9254" y="2796"/>
                </a:cubicBezTo>
                <a:lnTo>
                  <a:pt x="8386" y="290"/>
                </a:lnTo>
                <a:cubicBezTo>
                  <a:pt x="8338" y="145"/>
                  <a:pt x="7977" y="25"/>
                  <a:pt x="7567"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3376082" y="3202800"/>
            <a:ext cx="175704" cy="54821"/>
          </a:xfrm>
          <a:custGeom>
            <a:rect b="b" l="l" r="r" t="t"/>
            <a:pathLst>
              <a:path extrusionOk="0" h="3038" w="9737">
                <a:moveTo>
                  <a:pt x="676" y="1"/>
                </a:moveTo>
                <a:cubicBezTo>
                  <a:pt x="290" y="1"/>
                  <a:pt x="1" y="121"/>
                  <a:pt x="49" y="266"/>
                </a:cubicBezTo>
                <a:lnTo>
                  <a:pt x="989" y="2772"/>
                </a:lnTo>
                <a:cubicBezTo>
                  <a:pt x="1037" y="2917"/>
                  <a:pt x="1423" y="3037"/>
                  <a:pt x="1832" y="3037"/>
                </a:cubicBezTo>
                <a:lnTo>
                  <a:pt x="9013" y="3037"/>
                </a:lnTo>
                <a:cubicBezTo>
                  <a:pt x="9447" y="3037"/>
                  <a:pt x="9736" y="2917"/>
                  <a:pt x="9664" y="2772"/>
                </a:cubicBezTo>
                <a:lnTo>
                  <a:pt x="8411" y="266"/>
                </a:lnTo>
                <a:cubicBezTo>
                  <a:pt x="8339" y="121"/>
                  <a:pt x="7953" y="1"/>
                  <a:pt x="754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3551768" y="3202800"/>
            <a:ext cx="183085" cy="54821"/>
          </a:xfrm>
          <a:custGeom>
            <a:rect b="b" l="l" r="r" t="t"/>
            <a:pathLst>
              <a:path extrusionOk="0" h="3038" w="10146">
                <a:moveTo>
                  <a:pt x="675" y="1"/>
                </a:moveTo>
                <a:cubicBezTo>
                  <a:pt x="265" y="1"/>
                  <a:pt x="0" y="121"/>
                  <a:pt x="97" y="266"/>
                </a:cubicBezTo>
                <a:lnTo>
                  <a:pt x="1374" y="2772"/>
                </a:lnTo>
                <a:cubicBezTo>
                  <a:pt x="1446" y="2917"/>
                  <a:pt x="1856" y="3037"/>
                  <a:pt x="2290" y="3037"/>
                </a:cubicBezTo>
                <a:lnTo>
                  <a:pt x="9471" y="3037"/>
                </a:lnTo>
                <a:cubicBezTo>
                  <a:pt x="9880" y="3037"/>
                  <a:pt x="10145" y="2917"/>
                  <a:pt x="10049" y="2772"/>
                </a:cubicBezTo>
                <a:lnTo>
                  <a:pt x="8459" y="266"/>
                </a:lnTo>
                <a:cubicBezTo>
                  <a:pt x="8362" y="121"/>
                  <a:pt x="7953" y="1"/>
                  <a:pt x="754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7"/>
          <p:cNvSpPr/>
          <p:nvPr/>
        </p:nvSpPr>
        <p:spPr>
          <a:xfrm>
            <a:off x="3727869" y="3202800"/>
            <a:ext cx="190483" cy="55254"/>
          </a:xfrm>
          <a:custGeom>
            <a:rect b="b" l="l" r="r" t="t"/>
            <a:pathLst>
              <a:path extrusionOk="0" h="3062" w="10556">
                <a:moveTo>
                  <a:pt x="652" y="1"/>
                </a:moveTo>
                <a:cubicBezTo>
                  <a:pt x="242" y="1"/>
                  <a:pt x="1" y="121"/>
                  <a:pt x="97" y="266"/>
                </a:cubicBezTo>
                <a:lnTo>
                  <a:pt x="1760" y="2772"/>
                </a:lnTo>
                <a:cubicBezTo>
                  <a:pt x="1856" y="2917"/>
                  <a:pt x="2266" y="3037"/>
                  <a:pt x="2700" y="3037"/>
                </a:cubicBezTo>
                <a:lnTo>
                  <a:pt x="9881" y="3061"/>
                </a:lnTo>
                <a:cubicBezTo>
                  <a:pt x="10291" y="3061"/>
                  <a:pt x="10556" y="2941"/>
                  <a:pt x="10435" y="2796"/>
                </a:cubicBezTo>
                <a:lnTo>
                  <a:pt x="8459" y="290"/>
                </a:lnTo>
                <a:cubicBezTo>
                  <a:pt x="8339" y="145"/>
                  <a:pt x="7929" y="25"/>
                  <a:pt x="7519" y="25"/>
                </a:cubicBezTo>
                <a:lnTo>
                  <a:pt x="652"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7"/>
          <p:cNvSpPr/>
          <p:nvPr/>
        </p:nvSpPr>
        <p:spPr>
          <a:xfrm>
            <a:off x="3903555" y="3203251"/>
            <a:ext cx="197863" cy="54803"/>
          </a:xfrm>
          <a:custGeom>
            <a:rect b="b" l="l" r="r" t="t"/>
            <a:pathLst>
              <a:path extrusionOk="0" h="3037" w="10965">
                <a:moveTo>
                  <a:pt x="651" y="0"/>
                </a:moveTo>
                <a:cubicBezTo>
                  <a:pt x="241" y="0"/>
                  <a:pt x="0" y="120"/>
                  <a:pt x="121" y="265"/>
                </a:cubicBezTo>
                <a:lnTo>
                  <a:pt x="2145" y="2771"/>
                </a:lnTo>
                <a:cubicBezTo>
                  <a:pt x="2266" y="2916"/>
                  <a:pt x="2723" y="3036"/>
                  <a:pt x="3133" y="3036"/>
                </a:cubicBezTo>
                <a:lnTo>
                  <a:pt x="10314" y="3036"/>
                </a:lnTo>
                <a:cubicBezTo>
                  <a:pt x="10748" y="3036"/>
                  <a:pt x="10965" y="2916"/>
                  <a:pt x="10820" y="2771"/>
                </a:cubicBezTo>
                <a:lnTo>
                  <a:pt x="8483" y="265"/>
                </a:lnTo>
                <a:cubicBezTo>
                  <a:pt x="8362" y="120"/>
                  <a:pt x="7928" y="0"/>
                  <a:pt x="7519"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p:nvPr/>
        </p:nvSpPr>
        <p:spPr>
          <a:xfrm>
            <a:off x="4079656" y="3203251"/>
            <a:ext cx="205262" cy="54803"/>
          </a:xfrm>
          <a:custGeom>
            <a:rect b="b" l="l" r="r" t="t"/>
            <a:pathLst>
              <a:path extrusionOk="0" h="3037" w="11375">
                <a:moveTo>
                  <a:pt x="627" y="0"/>
                </a:moveTo>
                <a:cubicBezTo>
                  <a:pt x="218" y="0"/>
                  <a:pt x="1" y="120"/>
                  <a:pt x="145" y="265"/>
                </a:cubicBezTo>
                <a:lnTo>
                  <a:pt x="2531" y="2771"/>
                </a:lnTo>
                <a:cubicBezTo>
                  <a:pt x="2676" y="2916"/>
                  <a:pt x="3134" y="3036"/>
                  <a:pt x="3543" y="3036"/>
                </a:cubicBezTo>
                <a:lnTo>
                  <a:pt x="10724" y="3036"/>
                </a:lnTo>
                <a:cubicBezTo>
                  <a:pt x="11158" y="3036"/>
                  <a:pt x="11375" y="2916"/>
                  <a:pt x="11206" y="2771"/>
                </a:cubicBezTo>
                <a:lnTo>
                  <a:pt x="8507" y="265"/>
                </a:lnTo>
                <a:cubicBezTo>
                  <a:pt x="8339" y="120"/>
                  <a:pt x="7881" y="0"/>
                  <a:pt x="749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7"/>
          <p:cNvSpPr/>
          <p:nvPr/>
        </p:nvSpPr>
        <p:spPr>
          <a:xfrm>
            <a:off x="2332467" y="3264550"/>
            <a:ext cx="181352" cy="54821"/>
          </a:xfrm>
          <a:custGeom>
            <a:rect b="b" l="l" r="r" t="t"/>
            <a:pathLst>
              <a:path extrusionOk="0" h="3038" w="10050">
                <a:moveTo>
                  <a:pt x="2097" y="1"/>
                </a:moveTo>
                <a:cubicBezTo>
                  <a:pt x="1663" y="1"/>
                  <a:pt x="1278" y="121"/>
                  <a:pt x="1205" y="266"/>
                </a:cubicBezTo>
                <a:lnTo>
                  <a:pt x="73" y="2772"/>
                </a:lnTo>
                <a:cubicBezTo>
                  <a:pt x="0" y="2917"/>
                  <a:pt x="314" y="3037"/>
                  <a:pt x="748" y="3037"/>
                </a:cubicBezTo>
                <a:lnTo>
                  <a:pt x="8290" y="3037"/>
                </a:lnTo>
                <a:cubicBezTo>
                  <a:pt x="8748" y="3037"/>
                  <a:pt x="9134" y="2917"/>
                  <a:pt x="9182" y="2772"/>
                </a:cubicBezTo>
                <a:lnTo>
                  <a:pt x="10001" y="266"/>
                </a:lnTo>
                <a:cubicBezTo>
                  <a:pt x="10049" y="121"/>
                  <a:pt x="9736" y="1"/>
                  <a:pt x="9326"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7"/>
          <p:cNvSpPr/>
          <p:nvPr/>
        </p:nvSpPr>
        <p:spPr>
          <a:xfrm>
            <a:off x="2909943" y="3264983"/>
            <a:ext cx="164823" cy="54821"/>
          </a:xfrm>
          <a:custGeom>
            <a:rect b="b" l="l" r="r" t="t"/>
            <a:pathLst>
              <a:path extrusionOk="0" h="3038" w="9134">
                <a:moveTo>
                  <a:pt x="795" y="1"/>
                </a:moveTo>
                <a:cubicBezTo>
                  <a:pt x="386" y="1"/>
                  <a:pt x="48" y="121"/>
                  <a:pt x="24" y="266"/>
                </a:cubicBezTo>
                <a:lnTo>
                  <a:pt x="0" y="2772"/>
                </a:lnTo>
                <a:cubicBezTo>
                  <a:pt x="0" y="2917"/>
                  <a:pt x="362" y="3037"/>
                  <a:pt x="795" y="3037"/>
                </a:cubicBezTo>
                <a:lnTo>
                  <a:pt x="8338" y="3037"/>
                </a:lnTo>
                <a:cubicBezTo>
                  <a:pt x="8772" y="3037"/>
                  <a:pt x="9133" y="2917"/>
                  <a:pt x="9109" y="2772"/>
                </a:cubicBezTo>
                <a:lnTo>
                  <a:pt x="8820" y="266"/>
                </a:lnTo>
                <a:cubicBezTo>
                  <a:pt x="8820" y="121"/>
                  <a:pt x="8458" y="1"/>
                  <a:pt x="802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7"/>
          <p:cNvSpPr/>
          <p:nvPr/>
        </p:nvSpPr>
        <p:spPr>
          <a:xfrm>
            <a:off x="3095608" y="3264983"/>
            <a:ext cx="171355" cy="55254"/>
          </a:xfrm>
          <a:custGeom>
            <a:rect b="b" l="l" r="r" t="t"/>
            <a:pathLst>
              <a:path extrusionOk="0" h="3062" w="9496">
                <a:moveTo>
                  <a:pt x="748" y="1"/>
                </a:moveTo>
                <a:cubicBezTo>
                  <a:pt x="338" y="1"/>
                  <a:pt x="1" y="121"/>
                  <a:pt x="25" y="266"/>
                </a:cubicBezTo>
                <a:lnTo>
                  <a:pt x="362" y="2772"/>
                </a:lnTo>
                <a:cubicBezTo>
                  <a:pt x="362" y="2917"/>
                  <a:pt x="748" y="3037"/>
                  <a:pt x="1182" y="3037"/>
                </a:cubicBezTo>
                <a:lnTo>
                  <a:pt x="8724" y="3061"/>
                </a:lnTo>
                <a:cubicBezTo>
                  <a:pt x="9182" y="3061"/>
                  <a:pt x="9495" y="2941"/>
                  <a:pt x="9471" y="2796"/>
                </a:cubicBezTo>
                <a:lnTo>
                  <a:pt x="8821" y="290"/>
                </a:lnTo>
                <a:cubicBezTo>
                  <a:pt x="8772" y="145"/>
                  <a:pt x="8411" y="25"/>
                  <a:pt x="7977" y="25"/>
                </a:cubicBezTo>
                <a:lnTo>
                  <a:pt x="748"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7"/>
          <p:cNvSpPr/>
          <p:nvPr/>
        </p:nvSpPr>
        <p:spPr>
          <a:xfrm>
            <a:off x="3289556" y="3265416"/>
            <a:ext cx="179169" cy="54821"/>
          </a:xfrm>
          <a:custGeom>
            <a:rect b="b" l="l" r="r" t="t"/>
            <a:pathLst>
              <a:path extrusionOk="0" h="3038" w="9929">
                <a:moveTo>
                  <a:pt x="747" y="1"/>
                </a:moveTo>
                <a:cubicBezTo>
                  <a:pt x="314" y="1"/>
                  <a:pt x="0" y="121"/>
                  <a:pt x="49" y="266"/>
                </a:cubicBezTo>
                <a:lnTo>
                  <a:pt x="747" y="2772"/>
                </a:lnTo>
                <a:cubicBezTo>
                  <a:pt x="796" y="2917"/>
                  <a:pt x="1181" y="3037"/>
                  <a:pt x="1639" y="3037"/>
                </a:cubicBezTo>
                <a:lnTo>
                  <a:pt x="9182" y="3037"/>
                </a:lnTo>
                <a:cubicBezTo>
                  <a:pt x="9615" y="3037"/>
                  <a:pt x="9929" y="2917"/>
                  <a:pt x="9856" y="2772"/>
                </a:cubicBezTo>
                <a:lnTo>
                  <a:pt x="8844" y="266"/>
                </a:lnTo>
                <a:cubicBezTo>
                  <a:pt x="8772" y="121"/>
                  <a:pt x="8386" y="1"/>
                  <a:pt x="7953"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3474806" y="3265416"/>
            <a:ext cx="186116" cy="54821"/>
          </a:xfrm>
          <a:custGeom>
            <a:rect b="b" l="l" r="r" t="t"/>
            <a:pathLst>
              <a:path extrusionOk="0" h="3038" w="10314">
                <a:moveTo>
                  <a:pt x="699" y="1"/>
                </a:moveTo>
                <a:cubicBezTo>
                  <a:pt x="289" y="1"/>
                  <a:pt x="0" y="121"/>
                  <a:pt x="48" y="266"/>
                </a:cubicBezTo>
                <a:lnTo>
                  <a:pt x="1133" y="2772"/>
                </a:lnTo>
                <a:cubicBezTo>
                  <a:pt x="1205" y="2917"/>
                  <a:pt x="1615" y="3037"/>
                  <a:pt x="2048" y="3037"/>
                </a:cubicBezTo>
                <a:lnTo>
                  <a:pt x="9591" y="3037"/>
                </a:lnTo>
                <a:cubicBezTo>
                  <a:pt x="10025" y="3037"/>
                  <a:pt x="10314" y="2917"/>
                  <a:pt x="10242" y="2772"/>
                </a:cubicBezTo>
                <a:lnTo>
                  <a:pt x="8844" y="266"/>
                </a:lnTo>
                <a:cubicBezTo>
                  <a:pt x="8772" y="121"/>
                  <a:pt x="8362" y="1"/>
                  <a:pt x="792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7"/>
          <p:cNvSpPr/>
          <p:nvPr/>
        </p:nvSpPr>
        <p:spPr>
          <a:xfrm>
            <a:off x="3659605" y="3265416"/>
            <a:ext cx="193966" cy="55254"/>
          </a:xfrm>
          <a:custGeom>
            <a:rect b="b" l="l" r="r" t="t"/>
            <a:pathLst>
              <a:path extrusionOk="0" h="3062" w="10749">
                <a:moveTo>
                  <a:pt x="699" y="1"/>
                </a:moveTo>
                <a:cubicBezTo>
                  <a:pt x="290" y="1"/>
                  <a:pt x="1" y="121"/>
                  <a:pt x="97" y="266"/>
                </a:cubicBezTo>
                <a:lnTo>
                  <a:pt x="1543" y="2772"/>
                </a:lnTo>
                <a:cubicBezTo>
                  <a:pt x="1615" y="2941"/>
                  <a:pt x="2049" y="3037"/>
                  <a:pt x="2483" y="3037"/>
                </a:cubicBezTo>
                <a:lnTo>
                  <a:pt x="10025" y="3061"/>
                </a:lnTo>
                <a:cubicBezTo>
                  <a:pt x="10483" y="3061"/>
                  <a:pt x="10748" y="2941"/>
                  <a:pt x="10652" y="2796"/>
                </a:cubicBezTo>
                <a:lnTo>
                  <a:pt x="8893" y="290"/>
                </a:lnTo>
                <a:cubicBezTo>
                  <a:pt x="8796" y="146"/>
                  <a:pt x="8362" y="25"/>
                  <a:pt x="7929" y="25"/>
                </a:cubicBezTo>
                <a:lnTo>
                  <a:pt x="699"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3844855" y="3265867"/>
            <a:ext cx="200913" cy="54803"/>
          </a:xfrm>
          <a:custGeom>
            <a:rect b="b" l="l" r="r" t="t"/>
            <a:pathLst>
              <a:path extrusionOk="0" h="3037" w="11134">
                <a:moveTo>
                  <a:pt x="675" y="0"/>
                </a:moveTo>
                <a:cubicBezTo>
                  <a:pt x="265" y="0"/>
                  <a:pt x="0" y="121"/>
                  <a:pt x="97" y="265"/>
                </a:cubicBezTo>
                <a:lnTo>
                  <a:pt x="1904" y="2771"/>
                </a:lnTo>
                <a:cubicBezTo>
                  <a:pt x="2024" y="2916"/>
                  <a:pt x="2458" y="3036"/>
                  <a:pt x="2916" y="3036"/>
                </a:cubicBezTo>
                <a:lnTo>
                  <a:pt x="10434" y="3036"/>
                </a:lnTo>
                <a:cubicBezTo>
                  <a:pt x="10892" y="3036"/>
                  <a:pt x="11133" y="2916"/>
                  <a:pt x="11013" y="2771"/>
                </a:cubicBezTo>
                <a:lnTo>
                  <a:pt x="8892" y="265"/>
                </a:lnTo>
                <a:cubicBezTo>
                  <a:pt x="8772" y="121"/>
                  <a:pt x="8338" y="0"/>
                  <a:pt x="790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7"/>
          <p:cNvSpPr/>
          <p:nvPr/>
        </p:nvSpPr>
        <p:spPr>
          <a:xfrm>
            <a:off x="4029654" y="3265867"/>
            <a:ext cx="322681" cy="55236"/>
          </a:xfrm>
          <a:custGeom>
            <a:rect b="b" l="l" r="r" t="t"/>
            <a:pathLst>
              <a:path extrusionOk="0" h="3061" w="17882">
                <a:moveTo>
                  <a:pt x="675" y="0"/>
                </a:moveTo>
                <a:cubicBezTo>
                  <a:pt x="242" y="0"/>
                  <a:pt x="1" y="121"/>
                  <a:pt x="145" y="265"/>
                </a:cubicBezTo>
                <a:lnTo>
                  <a:pt x="2314" y="2771"/>
                </a:lnTo>
                <a:cubicBezTo>
                  <a:pt x="2435" y="2916"/>
                  <a:pt x="2892" y="3036"/>
                  <a:pt x="3350" y="3036"/>
                </a:cubicBezTo>
                <a:lnTo>
                  <a:pt x="17206" y="3060"/>
                </a:lnTo>
                <a:cubicBezTo>
                  <a:pt x="17664" y="3060"/>
                  <a:pt x="17881" y="2940"/>
                  <a:pt x="17737" y="2795"/>
                </a:cubicBezTo>
                <a:lnTo>
                  <a:pt x="15013" y="289"/>
                </a:lnTo>
                <a:cubicBezTo>
                  <a:pt x="14869" y="145"/>
                  <a:pt x="14387" y="24"/>
                  <a:pt x="13977" y="24"/>
                </a:cubicBezTo>
                <a:lnTo>
                  <a:pt x="675"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a:off x="1275373" y="3454149"/>
            <a:ext cx="326145" cy="54803"/>
          </a:xfrm>
          <a:custGeom>
            <a:rect b="b" l="l" r="r" t="t"/>
            <a:pathLst>
              <a:path extrusionOk="0" h="3037" w="18074">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1584971" y="3454149"/>
            <a:ext cx="227439" cy="54803"/>
          </a:xfrm>
          <a:custGeom>
            <a:rect b="b" l="l" r="r" t="t"/>
            <a:pathLst>
              <a:path extrusionOk="0" h="3037" w="12604">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1805445" y="3454149"/>
            <a:ext cx="219608" cy="55236"/>
          </a:xfrm>
          <a:custGeom>
            <a:rect b="b" l="l" r="r" t="t"/>
            <a:pathLst>
              <a:path extrusionOk="0" h="3061" w="12170">
                <a:moveTo>
                  <a:pt x="3061" y="0"/>
                </a:moveTo>
                <a:cubicBezTo>
                  <a:pt x="2554" y="0"/>
                  <a:pt x="2073" y="121"/>
                  <a:pt x="1976" y="265"/>
                </a:cubicBezTo>
                <a:lnTo>
                  <a:pt x="97" y="2772"/>
                </a:lnTo>
                <a:cubicBezTo>
                  <a:pt x="0" y="2916"/>
                  <a:pt x="313" y="3037"/>
                  <a:pt x="819" y="3037"/>
                </a:cubicBezTo>
                <a:lnTo>
                  <a:pt x="9446" y="3061"/>
                </a:lnTo>
                <a:cubicBezTo>
                  <a:pt x="9952" y="3061"/>
                  <a:pt x="10434" y="2940"/>
                  <a:pt x="10531" y="2796"/>
                </a:cubicBezTo>
                <a:lnTo>
                  <a:pt x="12073" y="290"/>
                </a:lnTo>
                <a:cubicBezTo>
                  <a:pt x="12169" y="145"/>
                  <a:pt x="11856" y="24"/>
                  <a:pt x="11350" y="24"/>
                </a:cubicBezTo>
                <a:lnTo>
                  <a:pt x="3061"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2025468" y="3454582"/>
            <a:ext cx="212227" cy="54803"/>
          </a:xfrm>
          <a:custGeom>
            <a:rect b="b" l="l" r="r" t="t"/>
            <a:pathLst>
              <a:path extrusionOk="0" h="3037" w="11761">
                <a:moveTo>
                  <a:pt x="2627" y="0"/>
                </a:moveTo>
                <a:cubicBezTo>
                  <a:pt x="2145" y="0"/>
                  <a:pt x="1687" y="121"/>
                  <a:pt x="1591" y="266"/>
                </a:cubicBezTo>
                <a:lnTo>
                  <a:pt x="97" y="2772"/>
                </a:lnTo>
                <a:cubicBezTo>
                  <a:pt x="1" y="2916"/>
                  <a:pt x="338" y="3037"/>
                  <a:pt x="844" y="3037"/>
                </a:cubicBezTo>
                <a:lnTo>
                  <a:pt x="9471" y="3037"/>
                </a:lnTo>
                <a:cubicBezTo>
                  <a:pt x="9977" y="3037"/>
                  <a:pt x="10435" y="2916"/>
                  <a:pt x="10507" y="2772"/>
                </a:cubicBezTo>
                <a:lnTo>
                  <a:pt x="11712" y="266"/>
                </a:lnTo>
                <a:cubicBezTo>
                  <a:pt x="11760" y="121"/>
                  <a:pt x="11423" y="0"/>
                  <a:pt x="10941"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2250290" y="3454582"/>
            <a:ext cx="1193208" cy="55669"/>
          </a:xfrm>
          <a:custGeom>
            <a:rect b="b" l="l" r="r" t="t"/>
            <a:pathLst>
              <a:path extrusionOk="0" h="3085" w="66124">
                <a:moveTo>
                  <a:pt x="2193" y="0"/>
                </a:moveTo>
                <a:cubicBezTo>
                  <a:pt x="1711" y="0"/>
                  <a:pt x="1253" y="121"/>
                  <a:pt x="1181" y="266"/>
                </a:cubicBezTo>
                <a:lnTo>
                  <a:pt x="72" y="2772"/>
                </a:lnTo>
                <a:cubicBezTo>
                  <a:pt x="0" y="2916"/>
                  <a:pt x="362" y="3037"/>
                  <a:pt x="868" y="3037"/>
                </a:cubicBezTo>
                <a:lnTo>
                  <a:pt x="65256" y="3085"/>
                </a:lnTo>
                <a:cubicBezTo>
                  <a:pt x="65763" y="3085"/>
                  <a:pt x="66124" y="2964"/>
                  <a:pt x="66076" y="2820"/>
                </a:cubicBezTo>
                <a:lnTo>
                  <a:pt x="65232" y="314"/>
                </a:lnTo>
                <a:cubicBezTo>
                  <a:pt x="65160" y="169"/>
                  <a:pt x="64726" y="49"/>
                  <a:pt x="64244" y="49"/>
                </a:cubicBezTo>
                <a:lnTo>
                  <a:pt x="2193"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3457411" y="3455448"/>
            <a:ext cx="206561" cy="55254"/>
          </a:xfrm>
          <a:custGeom>
            <a:rect b="b" l="l" r="r" t="t"/>
            <a:pathLst>
              <a:path extrusionOk="0" h="3062" w="11447">
                <a:moveTo>
                  <a:pt x="844" y="1"/>
                </a:moveTo>
                <a:cubicBezTo>
                  <a:pt x="338" y="1"/>
                  <a:pt x="0" y="121"/>
                  <a:pt x="48" y="266"/>
                </a:cubicBezTo>
                <a:lnTo>
                  <a:pt x="940" y="2772"/>
                </a:lnTo>
                <a:cubicBezTo>
                  <a:pt x="1012" y="2916"/>
                  <a:pt x="1470" y="3037"/>
                  <a:pt x="1976" y="3037"/>
                </a:cubicBezTo>
                <a:lnTo>
                  <a:pt x="10579" y="3061"/>
                </a:lnTo>
                <a:cubicBezTo>
                  <a:pt x="11085" y="3061"/>
                  <a:pt x="11447" y="2941"/>
                  <a:pt x="11374" y="2796"/>
                </a:cubicBezTo>
                <a:lnTo>
                  <a:pt x="10145" y="290"/>
                </a:lnTo>
                <a:cubicBezTo>
                  <a:pt x="10097" y="145"/>
                  <a:pt x="9639" y="25"/>
                  <a:pt x="9133" y="25"/>
                </a:cubicBezTo>
                <a:lnTo>
                  <a:pt x="844"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3882677" y="3455881"/>
            <a:ext cx="221791" cy="55254"/>
          </a:xfrm>
          <a:custGeom>
            <a:rect b="b" l="l" r="r" t="t"/>
            <a:pathLst>
              <a:path extrusionOk="0" h="3062" w="12291">
                <a:moveTo>
                  <a:pt x="820" y="1"/>
                </a:moveTo>
                <a:cubicBezTo>
                  <a:pt x="338" y="1"/>
                  <a:pt x="1" y="121"/>
                  <a:pt x="97" y="266"/>
                </a:cubicBezTo>
                <a:lnTo>
                  <a:pt x="1736" y="2772"/>
                </a:lnTo>
                <a:cubicBezTo>
                  <a:pt x="1832" y="2917"/>
                  <a:pt x="2338" y="3037"/>
                  <a:pt x="2844" y="3037"/>
                </a:cubicBezTo>
                <a:lnTo>
                  <a:pt x="11471" y="3061"/>
                </a:lnTo>
                <a:cubicBezTo>
                  <a:pt x="11977" y="3061"/>
                  <a:pt x="12290" y="2941"/>
                  <a:pt x="12170" y="2772"/>
                </a:cubicBezTo>
                <a:lnTo>
                  <a:pt x="10218" y="290"/>
                </a:lnTo>
                <a:cubicBezTo>
                  <a:pt x="10098" y="121"/>
                  <a:pt x="9616" y="1"/>
                  <a:pt x="9134"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4095752" y="3456314"/>
            <a:ext cx="228738" cy="54821"/>
          </a:xfrm>
          <a:custGeom>
            <a:rect b="b" l="l" r="r" t="t"/>
            <a:pathLst>
              <a:path extrusionOk="0" h="3038" w="12676">
                <a:moveTo>
                  <a:pt x="796" y="1"/>
                </a:moveTo>
                <a:cubicBezTo>
                  <a:pt x="290" y="1"/>
                  <a:pt x="0" y="97"/>
                  <a:pt x="121" y="266"/>
                </a:cubicBezTo>
                <a:lnTo>
                  <a:pt x="2121" y="2772"/>
                </a:lnTo>
                <a:cubicBezTo>
                  <a:pt x="2242" y="2917"/>
                  <a:pt x="2748" y="3037"/>
                  <a:pt x="3254" y="3037"/>
                </a:cubicBezTo>
                <a:lnTo>
                  <a:pt x="11881" y="3037"/>
                </a:lnTo>
                <a:cubicBezTo>
                  <a:pt x="12387" y="3037"/>
                  <a:pt x="12676" y="2917"/>
                  <a:pt x="12531" y="2772"/>
                </a:cubicBezTo>
                <a:lnTo>
                  <a:pt x="10218" y="266"/>
                </a:lnTo>
                <a:cubicBezTo>
                  <a:pt x="10097" y="121"/>
                  <a:pt x="9591" y="1"/>
                  <a:pt x="9085"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4309261" y="3456314"/>
            <a:ext cx="236137" cy="54821"/>
          </a:xfrm>
          <a:custGeom>
            <a:rect b="b" l="l" r="r" t="t"/>
            <a:pathLst>
              <a:path extrusionOk="0" h="3038" w="13086">
                <a:moveTo>
                  <a:pt x="772" y="1"/>
                </a:moveTo>
                <a:cubicBezTo>
                  <a:pt x="266" y="1"/>
                  <a:pt x="0" y="121"/>
                  <a:pt x="121" y="266"/>
                </a:cubicBezTo>
                <a:lnTo>
                  <a:pt x="2507" y="2772"/>
                </a:lnTo>
                <a:cubicBezTo>
                  <a:pt x="2627" y="2917"/>
                  <a:pt x="3157" y="3037"/>
                  <a:pt x="3663" y="3037"/>
                </a:cubicBezTo>
                <a:lnTo>
                  <a:pt x="12290" y="3037"/>
                </a:lnTo>
                <a:cubicBezTo>
                  <a:pt x="12796" y="3037"/>
                  <a:pt x="13085" y="2917"/>
                  <a:pt x="12917" y="2772"/>
                </a:cubicBezTo>
                <a:lnTo>
                  <a:pt x="10242" y="266"/>
                </a:lnTo>
                <a:cubicBezTo>
                  <a:pt x="10073" y="121"/>
                  <a:pt x="9567" y="1"/>
                  <a:pt x="9061"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2622938" y="3327599"/>
            <a:ext cx="177436" cy="54821"/>
          </a:xfrm>
          <a:custGeom>
            <a:rect b="b" l="l" r="r" t="t"/>
            <a:pathLst>
              <a:path extrusionOk="0" h="3038" w="9833">
                <a:moveTo>
                  <a:pt x="1447" y="1"/>
                </a:moveTo>
                <a:cubicBezTo>
                  <a:pt x="989" y="1"/>
                  <a:pt x="603" y="121"/>
                  <a:pt x="579" y="266"/>
                </a:cubicBezTo>
                <a:lnTo>
                  <a:pt x="25" y="2772"/>
                </a:lnTo>
                <a:cubicBezTo>
                  <a:pt x="1" y="2917"/>
                  <a:pt x="338" y="3037"/>
                  <a:pt x="796" y="3037"/>
                </a:cubicBezTo>
                <a:lnTo>
                  <a:pt x="8700" y="3037"/>
                </a:lnTo>
                <a:cubicBezTo>
                  <a:pt x="9158" y="3037"/>
                  <a:pt x="9543" y="2917"/>
                  <a:pt x="9568" y="2772"/>
                </a:cubicBezTo>
                <a:lnTo>
                  <a:pt x="9808" y="266"/>
                </a:lnTo>
                <a:cubicBezTo>
                  <a:pt x="9833" y="121"/>
                  <a:pt x="9471" y="1"/>
                  <a:pt x="9037"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2824266" y="3327599"/>
            <a:ext cx="172655" cy="54821"/>
          </a:xfrm>
          <a:custGeom>
            <a:rect b="b" l="l" r="r" t="t"/>
            <a:pathLst>
              <a:path extrusionOk="0" h="3038" w="9568">
                <a:moveTo>
                  <a:pt x="1037" y="1"/>
                </a:moveTo>
                <a:cubicBezTo>
                  <a:pt x="579" y="1"/>
                  <a:pt x="218" y="121"/>
                  <a:pt x="194" y="266"/>
                </a:cubicBezTo>
                <a:lnTo>
                  <a:pt x="25" y="2772"/>
                </a:lnTo>
                <a:cubicBezTo>
                  <a:pt x="1" y="2917"/>
                  <a:pt x="362" y="3037"/>
                  <a:pt x="844" y="3037"/>
                </a:cubicBezTo>
                <a:lnTo>
                  <a:pt x="8724" y="3037"/>
                </a:lnTo>
                <a:cubicBezTo>
                  <a:pt x="9206" y="3037"/>
                  <a:pt x="9568" y="2917"/>
                  <a:pt x="9568" y="2772"/>
                </a:cubicBezTo>
                <a:lnTo>
                  <a:pt x="9447" y="266"/>
                </a:lnTo>
                <a:cubicBezTo>
                  <a:pt x="9423" y="121"/>
                  <a:pt x="9062" y="1"/>
                  <a:pt x="8628" y="1"/>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3022562" y="3327599"/>
            <a:ext cx="176137" cy="55254"/>
          </a:xfrm>
          <a:custGeom>
            <a:rect b="b" l="l" r="r" t="t"/>
            <a:pathLst>
              <a:path extrusionOk="0" h="3062" w="9761">
                <a:moveTo>
                  <a:pt x="796" y="1"/>
                </a:moveTo>
                <a:cubicBezTo>
                  <a:pt x="338" y="1"/>
                  <a:pt x="0" y="121"/>
                  <a:pt x="0" y="266"/>
                </a:cubicBezTo>
                <a:lnTo>
                  <a:pt x="169" y="2772"/>
                </a:lnTo>
                <a:cubicBezTo>
                  <a:pt x="193" y="2917"/>
                  <a:pt x="579" y="3037"/>
                  <a:pt x="1037" y="3037"/>
                </a:cubicBezTo>
                <a:lnTo>
                  <a:pt x="8941" y="3061"/>
                </a:lnTo>
                <a:cubicBezTo>
                  <a:pt x="9399" y="3061"/>
                  <a:pt x="9760" y="2941"/>
                  <a:pt x="9712" y="2796"/>
                </a:cubicBezTo>
                <a:lnTo>
                  <a:pt x="9230" y="290"/>
                </a:lnTo>
                <a:cubicBezTo>
                  <a:pt x="9206" y="146"/>
                  <a:pt x="8820" y="25"/>
                  <a:pt x="8362" y="25"/>
                </a:cubicBezTo>
                <a:lnTo>
                  <a:pt x="796" y="1"/>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3216510" y="3328050"/>
            <a:ext cx="183518" cy="54803"/>
          </a:xfrm>
          <a:custGeom>
            <a:rect b="b" l="l" r="r" t="t"/>
            <a:pathLst>
              <a:path extrusionOk="0" h="3037" w="10170">
                <a:moveTo>
                  <a:pt x="795" y="0"/>
                </a:moveTo>
                <a:cubicBezTo>
                  <a:pt x="337" y="0"/>
                  <a:pt x="0" y="121"/>
                  <a:pt x="24" y="265"/>
                </a:cubicBezTo>
                <a:lnTo>
                  <a:pt x="578" y="2771"/>
                </a:lnTo>
                <a:cubicBezTo>
                  <a:pt x="602" y="2916"/>
                  <a:pt x="1012" y="3036"/>
                  <a:pt x="1470" y="3036"/>
                </a:cubicBezTo>
                <a:lnTo>
                  <a:pt x="9374" y="3036"/>
                </a:lnTo>
                <a:cubicBezTo>
                  <a:pt x="9832" y="3036"/>
                  <a:pt x="10169" y="2916"/>
                  <a:pt x="10121" y="2771"/>
                </a:cubicBezTo>
                <a:lnTo>
                  <a:pt x="9278" y="265"/>
                </a:lnTo>
                <a:cubicBezTo>
                  <a:pt x="9205" y="121"/>
                  <a:pt x="8820" y="0"/>
                  <a:pt x="836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3410873" y="3328050"/>
            <a:ext cx="190916" cy="54803"/>
          </a:xfrm>
          <a:custGeom>
            <a:rect b="b" l="l" r="r" t="t"/>
            <a:pathLst>
              <a:path extrusionOk="0" h="3037" w="10580">
                <a:moveTo>
                  <a:pt x="748" y="0"/>
                </a:moveTo>
                <a:cubicBezTo>
                  <a:pt x="314" y="0"/>
                  <a:pt x="1" y="121"/>
                  <a:pt x="49" y="265"/>
                </a:cubicBezTo>
                <a:lnTo>
                  <a:pt x="965" y="2771"/>
                </a:lnTo>
                <a:cubicBezTo>
                  <a:pt x="1013" y="2916"/>
                  <a:pt x="1422" y="3036"/>
                  <a:pt x="1880" y="3036"/>
                </a:cubicBezTo>
                <a:lnTo>
                  <a:pt x="9784" y="3036"/>
                </a:lnTo>
                <a:cubicBezTo>
                  <a:pt x="10242" y="3036"/>
                  <a:pt x="10580" y="2940"/>
                  <a:pt x="10507" y="2771"/>
                </a:cubicBezTo>
                <a:lnTo>
                  <a:pt x="9278" y="265"/>
                </a:lnTo>
                <a:cubicBezTo>
                  <a:pt x="9206" y="121"/>
                  <a:pt x="8796" y="0"/>
                  <a:pt x="8338"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7"/>
          <p:cNvSpPr/>
          <p:nvPr/>
        </p:nvSpPr>
        <p:spPr>
          <a:xfrm>
            <a:off x="3604928" y="3328429"/>
            <a:ext cx="198188" cy="54857"/>
          </a:xfrm>
          <a:custGeom>
            <a:rect b="b" l="l" r="r" t="t"/>
            <a:pathLst>
              <a:path extrusionOk="0" h="3040" w="10983">
                <a:moveTo>
                  <a:pt x="632" y="0"/>
                </a:moveTo>
                <a:cubicBezTo>
                  <a:pt x="257" y="0"/>
                  <a:pt x="0" y="114"/>
                  <a:pt x="67" y="268"/>
                </a:cubicBezTo>
                <a:lnTo>
                  <a:pt x="1344" y="2750"/>
                </a:lnTo>
                <a:cubicBezTo>
                  <a:pt x="1416" y="2919"/>
                  <a:pt x="1874" y="3039"/>
                  <a:pt x="2332" y="3039"/>
                </a:cubicBezTo>
                <a:lnTo>
                  <a:pt x="10212" y="3039"/>
                </a:lnTo>
                <a:cubicBezTo>
                  <a:pt x="10694" y="3039"/>
                  <a:pt x="10983" y="2919"/>
                  <a:pt x="10886" y="2774"/>
                </a:cubicBezTo>
                <a:lnTo>
                  <a:pt x="9320" y="268"/>
                </a:lnTo>
                <a:cubicBezTo>
                  <a:pt x="9224" y="124"/>
                  <a:pt x="8790" y="3"/>
                  <a:pt x="8332" y="3"/>
                </a:cubicBezTo>
                <a:lnTo>
                  <a:pt x="741" y="3"/>
                </a:lnTo>
                <a:cubicBezTo>
                  <a:pt x="704" y="1"/>
                  <a:pt x="668" y="0"/>
                  <a:pt x="63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7"/>
          <p:cNvSpPr/>
          <p:nvPr/>
        </p:nvSpPr>
        <p:spPr>
          <a:xfrm>
            <a:off x="3799183" y="3328483"/>
            <a:ext cx="205713" cy="54803"/>
          </a:xfrm>
          <a:custGeom>
            <a:rect b="b" l="l" r="r" t="t"/>
            <a:pathLst>
              <a:path extrusionOk="0" h="3037" w="11400">
                <a:moveTo>
                  <a:pt x="724" y="0"/>
                </a:moveTo>
                <a:cubicBezTo>
                  <a:pt x="290" y="0"/>
                  <a:pt x="1" y="121"/>
                  <a:pt x="97" y="265"/>
                </a:cubicBezTo>
                <a:lnTo>
                  <a:pt x="1736" y="2771"/>
                </a:lnTo>
                <a:cubicBezTo>
                  <a:pt x="1832" y="2916"/>
                  <a:pt x="2290" y="3036"/>
                  <a:pt x="2748" y="3036"/>
                </a:cubicBezTo>
                <a:lnTo>
                  <a:pt x="10652" y="3036"/>
                </a:lnTo>
                <a:cubicBezTo>
                  <a:pt x="11110" y="3036"/>
                  <a:pt x="11399" y="2916"/>
                  <a:pt x="11279" y="2771"/>
                </a:cubicBezTo>
                <a:lnTo>
                  <a:pt x="9327" y="265"/>
                </a:lnTo>
                <a:cubicBezTo>
                  <a:pt x="9206" y="121"/>
                  <a:pt x="8772" y="0"/>
                  <a:pt x="8315"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p:nvPr/>
        </p:nvSpPr>
        <p:spPr>
          <a:xfrm>
            <a:off x="3993564" y="3328483"/>
            <a:ext cx="212660" cy="55236"/>
          </a:xfrm>
          <a:custGeom>
            <a:rect b="b" l="l" r="r" t="t"/>
            <a:pathLst>
              <a:path extrusionOk="0" h="3061" w="11785">
                <a:moveTo>
                  <a:pt x="699" y="0"/>
                </a:moveTo>
                <a:cubicBezTo>
                  <a:pt x="266" y="0"/>
                  <a:pt x="1" y="121"/>
                  <a:pt x="121" y="265"/>
                </a:cubicBezTo>
                <a:lnTo>
                  <a:pt x="2121" y="2771"/>
                </a:lnTo>
                <a:cubicBezTo>
                  <a:pt x="2242" y="2916"/>
                  <a:pt x="2699" y="3036"/>
                  <a:pt x="3157" y="3036"/>
                </a:cubicBezTo>
                <a:lnTo>
                  <a:pt x="11061" y="3061"/>
                </a:lnTo>
                <a:cubicBezTo>
                  <a:pt x="11519" y="3061"/>
                  <a:pt x="11784" y="2940"/>
                  <a:pt x="11664" y="2771"/>
                </a:cubicBezTo>
                <a:lnTo>
                  <a:pt x="9350" y="289"/>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a:off x="4188377" y="3328917"/>
            <a:ext cx="220474" cy="54803"/>
          </a:xfrm>
          <a:custGeom>
            <a:rect b="b" l="l" r="r" t="t"/>
            <a:pathLst>
              <a:path extrusionOk="0" h="3037" w="12218">
                <a:moveTo>
                  <a:pt x="699" y="0"/>
                </a:moveTo>
                <a:cubicBezTo>
                  <a:pt x="241" y="0"/>
                  <a:pt x="0" y="97"/>
                  <a:pt x="145" y="265"/>
                </a:cubicBezTo>
                <a:lnTo>
                  <a:pt x="2506" y="2771"/>
                </a:lnTo>
                <a:cubicBezTo>
                  <a:pt x="2651" y="2916"/>
                  <a:pt x="3133" y="3037"/>
                  <a:pt x="3615" y="3037"/>
                </a:cubicBezTo>
                <a:lnTo>
                  <a:pt x="11495" y="3037"/>
                </a:lnTo>
                <a:cubicBezTo>
                  <a:pt x="11953" y="3037"/>
                  <a:pt x="12218" y="2916"/>
                  <a:pt x="12049" y="2771"/>
                </a:cubicBezTo>
                <a:lnTo>
                  <a:pt x="9374" y="265"/>
                </a:lnTo>
                <a:cubicBezTo>
                  <a:pt x="9206" y="121"/>
                  <a:pt x="8724" y="0"/>
                  <a:pt x="8290"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2939501" y="3391533"/>
            <a:ext cx="180919" cy="55236"/>
          </a:xfrm>
          <a:custGeom>
            <a:rect b="b" l="l" r="r" t="t"/>
            <a:pathLst>
              <a:path extrusionOk="0" h="3061" w="10026">
                <a:moveTo>
                  <a:pt x="844" y="0"/>
                </a:moveTo>
                <a:cubicBezTo>
                  <a:pt x="386" y="0"/>
                  <a:pt x="1" y="121"/>
                  <a:pt x="1" y="265"/>
                </a:cubicBezTo>
                <a:lnTo>
                  <a:pt x="25" y="2772"/>
                </a:lnTo>
                <a:cubicBezTo>
                  <a:pt x="25" y="2916"/>
                  <a:pt x="410" y="3037"/>
                  <a:pt x="892" y="3037"/>
                </a:cubicBezTo>
                <a:lnTo>
                  <a:pt x="9158" y="3061"/>
                </a:lnTo>
                <a:cubicBezTo>
                  <a:pt x="9640" y="3061"/>
                  <a:pt x="10025" y="2940"/>
                  <a:pt x="10001" y="2796"/>
                </a:cubicBezTo>
                <a:lnTo>
                  <a:pt x="9664" y="289"/>
                </a:lnTo>
                <a:cubicBezTo>
                  <a:pt x="9664" y="145"/>
                  <a:pt x="9254" y="24"/>
                  <a:pt x="8796" y="24"/>
                </a:cubicBezTo>
                <a:lnTo>
                  <a:pt x="844"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3143013" y="3391966"/>
            <a:ext cx="188300" cy="54803"/>
          </a:xfrm>
          <a:custGeom>
            <a:rect b="b" l="l" r="r" t="t"/>
            <a:pathLst>
              <a:path extrusionOk="0" h="3037" w="10435">
                <a:moveTo>
                  <a:pt x="820" y="0"/>
                </a:moveTo>
                <a:cubicBezTo>
                  <a:pt x="362" y="0"/>
                  <a:pt x="1" y="121"/>
                  <a:pt x="25" y="265"/>
                </a:cubicBezTo>
                <a:lnTo>
                  <a:pt x="410" y="2772"/>
                </a:lnTo>
                <a:cubicBezTo>
                  <a:pt x="434" y="2916"/>
                  <a:pt x="844" y="3037"/>
                  <a:pt x="1326" y="3037"/>
                </a:cubicBezTo>
                <a:lnTo>
                  <a:pt x="9591" y="3037"/>
                </a:lnTo>
                <a:cubicBezTo>
                  <a:pt x="10073" y="3037"/>
                  <a:pt x="10435" y="2916"/>
                  <a:pt x="10387" y="2772"/>
                </a:cubicBezTo>
                <a:lnTo>
                  <a:pt x="9688" y="265"/>
                </a:lnTo>
                <a:cubicBezTo>
                  <a:pt x="9664" y="121"/>
                  <a:pt x="9254" y="0"/>
                  <a:pt x="877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3346524" y="3391966"/>
            <a:ext cx="195698" cy="54803"/>
          </a:xfrm>
          <a:custGeom>
            <a:rect b="b" l="l" r="r" t="t"/>
            <a:pathLst>
              <a:path extrusionOk="0" h="3037" w="10845">
                <a:moveTo>
                  <a:pt x="820" y="0"/>
                </a:moveTo>
                <a:cubicBezTo>
                  <a:pt x="338" y="0"/>
                  <a:pt x="0" y="121"/>
                  <a:pt x="48" y="265"/>
                </a:cubicBezTo>
                <a:lnTo>
                  <a:pt x="795" y="2772"/>
                </a:lnTo>
                <a:cubicBezTo>
                  <a:pt x="844" y="2916"/>
                  <a:pt x="1277" y="3037"/>
                  <a:pt x="1759" y="3037"/>
                </a:cubicBezTo>
                <a:lnTo>
                  <a:pt x="10025" y="3037"/>
                </a:lnTo>
                <a:cubicBezTo>
                  <a:pt x="10507" y="3037"/>
                  <a:pt x="10844" y="2916"/>
                  <a:pt x="10772" y="2772"/>
                </a:cubicBezTo>
                <a:lnTo>
                  <a:pt x="9712" y="265"/>
                </a:lnTo>
                <a:cubicBezTo>
                  <a:pt x="9663" y="121"/>
                  <a:pt x="9230" y="0"/>
                  <a:pt x="8772"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a:off x="3550018" y="3391966"/>
            <a:ext cx="203096" cy="55236"/>
          </a:xfrm>
          <a:custGeom>
            <a:rect b="b" l="l" r="r" t="t"/>
            <a:pathLst>
              <a:path extrusionOk="0" h="3061" w="11255">
                <a:moveTo>
                  <a:pt x="796" y="0"/>
                </a:moveTo>
                <a:cubicBezTo>
                  <a:pt x="338" y="0"/>
                  <a:pt x="1" y="121"/>
                  <a:pt x="73" y="265"/>
                </a:cubicBezTo>
                <a:lnTo>
                  <a:pt x="1182" y="2772"/>
                </a:lnTo>
                <a:cubicBezTo>
                  <a:pt x="1254" y="2916"/>
                  <a:pt x="1688" y="3037"/>
                  <a:pt x="2194" y="3037"/>
                </a:cubicBezTo>
                <a:lnTo>
                  <a:pt x="10435" y="3061"/>
                </a:lnTo>
                <a:cubicBezTo>
                  <a:pt x="10917" y="3061"/>
                  <a:pt x="11255" y="2940"/>
                  <a:pt x="11158" y="2796"/>
                </a:cubicBezTo>
                <a:lnTo>
                  <a:pt x="9736" y="290"/>
                </a:lnTo>
                <a:cubicBezTo>
                  <a:pt x="9664" y="145"/>
                  <a:pt x="9206" y="24"/>
                  <a:pt x="8748" y="24"/>
                </a:cubicBezTo>
                <a:lnTo>
                  <a:pt x="796"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a:off x="3753529" y="3392399"/>
            <a:ext cx="210477" cy="54803"/>
          </a:xfrm>
          <a:custGeom>
            <a:rect b="b" l="l" r="r" t="t"/>
            <a:pathLst>
              <a:path extrusionOk="0" h="3037" w="11664">
                <a:moveTo>
                  <a:pt x="772" y="0"/>
                </a:moveTo>
                <a:cubicBezTo>
                  <a:pt x="314" y="0"/>
                  <a:pt x="1" y="121"/>
                  <a:pt x="97" y="266"/>
                </a:cubicBezTo>
                <a:lnTo>
                  <a:pt x="1567" y="2772"/>
                </a:lnTo>
                <a:cubicBezTo>
                  <a:pt x="1663" y="2916"/>
                  <a:pt x="2121" y="3037"/>
                  <a:pt x="2603" y="3037"/>
                </a:cubicBezTo>
                <a:lnTo>
                  <a:pt x="10869" y="3037"/>
                </a:lnTo>
                <a:cubicBezTo>
                  <a:pt x="11351" y="3037"/>
                  <a:pt x="11664" y="2916"/>
                  <a:pt x="11568" y="2772"/>
                </a:cubicBezTo>
                <a:lnTo>
                  <a:pt x="9760" y="266"/>
                </a:lnTo>
                <a:cubicBezTo>
                  <a:pt x="9664" y="121"/>
                  <a:pt x="9206"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a:off x="3957041" y="3392399"/>
            <a:ext cx="217875" cy="54803"/>
          </a:xfrm>
          <a:custGeom>
            <a:rect b="b" l="l" r="r" t="t"/>
            <a:pathLst>
              <a:path extrusionOk="0" h="3037" w="12074">
                <a:moveTo>
                  <a:pt x="771" y="0"/>
                </a:moveTo>
                <a:cubicBezTo>
                  <a:pt x="290" y="0"/>
                  <a:pt x="0" y="121"/>
                  <a:pt x="121" y="266"/>
                </a:cubicBezTo>
                <a:lnTo>
                  <a:pt x="1952" y="2772"/>
                </a:lnTo>
                <a:cubicBezTo>
                  <a:pt x="2073" y="2916"/>
                  <a:pt x="2555" y="3037"/>
                  <a:pt x="3037" y="3037"/>
                </a:cubicBezTo>
                <a:lnTo>
                  <a:pt x="11302" y="3037"/>
                </a:lnTo>
                <a:cubicBezTo>
                  <a:pt x="11784" y="3037"/>
                  <a:pt x="12073" y="2940"/>
                  <a:pt x="11953" y="2772"/>
                </a:cubicBezTo>
                <a:lnTo>
                  <a:pt x="9784" y="266"/>
                </a:lnTo>
                <a:cubicBezTo>
                  <a:pt x="9664" y="121"/>
                  <a:pt x="9182" y="0"/>
                  <a:pt x="8724" y="0"/>
                </a:cubicBez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4161418" y="3392399"/>
            <a:ext cx="315715" cy="55236"/>
          </a:xfrm>
          <a:custGeom>
            <a:rect b="b" l="l" r="r" t="t"/>
            <a:pathLst>
              <a:path extrusionOk="0" h="3061" w="17496">
                <a:moveTo>
                  <a:pt x="747" y="0"/>
                </a:moveTo>
                <a:cubicBezTo>
                  <a:pt x="289" y="0"/>
                  <a:pt x="0" y="121"/>
                  <a:pt x="145" y="290"/>
                </a:cubicBezTo>
                <a:lnTo>
                  <a:pt x="2338" y="2772"/>
                </a:lnTo>
                <a:cubicBezTo>
                  <a:pt x="2482" y="2940"/>
                  <a:pt x="2988" y="3061"/>
                  <a:pt x="3470" y="3061"/>
                </a:cubicBezTo>
                <a:lnTo>
                  <a:pt x="16748" y="3061"/>
                </a:lnTo>
                <a:cubicBezTo>
                  <a:pt x="17230" y="3061"/>
                  <a:pt x="17495" y="2940"/>
                  <a:pt x="17351" y="2796"/>
                </a:cubicBezTo>
                <a:lnTo>
                  <a:pt x="14652" y="290"/>
                </a:lnTo>
                <a:cubicBezTo>
                  <a:pt x="14507" y="145"/>
                  <a:pt x="14001" y="25"/>
                  <a:pt x="13543" y="25"/>
                </a:cubicBezTo>
                <a:lnTo>
                  <a:pt x="747" y="0"/>
                </a:lnTo>
                <a:close/>
              </a:path>
            </a:pathLst>
          </a:custGeom>
          <a:solidFill>
            <a:srgbClr val="1B1464">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56" name="Google Shape;856;p57"/>
          <p:cNvGraphicFramePr/>
          <p:nvPr/>
        </p:nvGraphicFramePr>
        <p:xfrm>
          <a:off x="374050" y="3165825"/>
          <a:ext cx="3000000" cy="3000000"/>
        </p:xfrm>
        <a:graphic>
          <a:graphicData uri="http://schemas.openxmlformats.org/drawingml/2006/table">
            <a:tbl>
              <a:tblPr>
                <a:noFill/>
                <a:tableStyleId>{F85D0D3C-F1F5-4F74-80B8-4B4F23BB606D}</a:tableStyleId>
              </a:tblPr>
              <a:tblGrid>
                <a:gridCol w="1034150"/>
                <a:gridCol w="1034150"/>
                <a:gridCol w="1034150"/>
                <a:gridCol w="1034150"/>
                <a:gridCol w="1034150"/>
                <a:gridCol w="1034150"/>
                <a:gridCol w="1034150"/>
              </a:tblGrid>
              <a:tr h="381000">
                <a:tc>
                  <a:txBody>
                    <a:bodyPr/>
                    <a:lstStyle/>
                    <a:p>
                      <a:pPr indent="0" lvl="0" marL="0" rtl="0" algn="l">
                        <a:spcBef>
                          <a:spcPts val="0"/>
                        </a:spcBef>
                        <a:spcAft>
                          <a:spcPts val="0"/>
                        </a:spcAft>
                        <a:buNone/>
                      </a:pPr>
                      <a:r>
                        <a:rPr b="1" lang="en">
                          <a:solidFill>
                            <a:schemeClr val="lt1"/>
                          </a:solidFill>
                        </a:rPr>
                        <a:t>8</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5</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3</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9</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1</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4</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7</a:t>
                      </a:r>
                      <a:endParaRPr b="1">
                        <a:solidFill>
                          <a:schemeClr val="lt1"/>
                        </a:solidFill>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8"/>
          <p:cNvSpPr txBox="1"/>
          <p:nvPr>
            <p:ph type="title"/>
          </p:nvPr>
        </p:nvSpPr>
        <p:spPr>
          <a:xfrm>
            <a:off x="303375" y="1718975"/>
            <a:ext cx="2679000" cy="6474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Código</a:t>
            </a:r>
            <a:endParaRPr/>
          </a:p>
        </p:txBody>
      </p:sp>
      <p:sp>
        <p:nvSpPr>
          <p:cNvPr id="862" name="Google Shape;862;p58"/>
          <p:cNvSpPr txBox="1"/>
          <p:nvPr>
            <p:ph idx="2" type="title"/>
          </p:nvPr>
        </p:nvSpPr>
        <p:spPr>
          <a:xfrm>
            <a:off x="2646050" y="2523698"/>
            <a:ext cx="248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63" name="Google Shape;863;p58"/>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64" name="Google Shape;864;p58"/>
          <p:cNvSpPr txBox="1"/>
          <p:nvPr>
            <p:ph idx="4" type="title"/>
          </p:nvPr>
        </p:nvSpPr>
        <p:spPr>
          <a:xfrm>
            <a:off x="5942650" y="2523676"/>
            <a:ext cx="248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865" name="Google Shape;865;p58"/>
          <p:cNvGrpSpPr/>
          <p:nvPr/>
        </p:nvGrpSpPr>
        <p:grpSpPr>
          <a:xfrm>
            <a:off x="1223348" y="4553184"/>
            <a:ext cx="1015032" cy="325196"/>
            <a:chOff x="1156673" y="4600809"/>
            <a:chExt cx="1015032" cy="325196"/>
          </a:xfrm>
        </p:grpSpPr>
        <p:sp>
          <p:nvSpPr>
            <p:cNvPr id="866" name="Google Shape;866;p58"/>
            <p:cNvSpPr/>
            <p:nvPr/>
          </p:nvSpPr>
          <p:spPr>
            <a:xfrm>
              <a:off x="1937576" y="4600809"/>
              <a:ext cx="234129" cy="75728"/>
            </a:xfrm>
            <a:custGeom>
              <a:rect b="b" l="l" r="r" t="t"/>
              <a:pathLst>
                <a:path extrusionOk="0" h="1941" w="6001">
                  <a:moveTo>
                    <a:pt x="0" y="0"/>
                  </a:moveTo>
                  <a:lnTo>
                    <a:pt x="0" y="1941"/>
                  </a:lnTo>
                  <a:lnTo>
                    <a:pt x="6001" y="1941"/>
                  </a:lnTo>
                  <a:lnTo>
                    <a:pt x="6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1394514" y="4600809"/>
              <a:ext cx="440870" cy="75728"/>
            </a:xfrm>
            <a:custGeom>
              <a:rect b="b" l="l" r="r" t="t"/>
              <a:pathLst>
                <a:path extrusionOk="0" h="1941" w="11300">
                  <a:moveTo>
                    <a:pt x="1" y="0"/>
                  </a:moveTo>
                  <a:lnTo>
                    <a:pt x="1" y="1941"/>
                  </a:lnTo>
                  <a:lnTo>
                    <a:pt x="11300" y="1941"/>
                  </a:lnTo>
                  <a:lnTo>
                    <a:pt x="113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a:off x="1156673" y="4725738"/>
              <a:ext cx="474774" cy="75767"/>
            </a:xfrm>
            <a:custGeom>
              <a:rect b="b" l="l" r="r" t="t"/>
              <a:pathLst>
                <a:path extrusionOk="0" h="1942" w="12169">
                  <a:moveTo>
                    <a:pt x="1" y="1"/>
                  </a:moveTo>
                  <a:lnTo>
                    <a:pt x="1" y="1942"/>
                  </a:lnTo>
                  <a:lnTo>
                    <a:pt x="12169" y="1942"/>
                  </a:lnTo>
                  <a:lnTo>
                    <a:pt x="121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1718307" y="4725738"/>
              <a:ext cx="453393" cy="75767"/>
            </a:xfrm>
            <a:custGeom>
              <a:rect b="b" l="l" r="r" t="t"/>
              <a:pathLst>
                <a:path extrusionOk="0" h="1942" w="11621">
                  <a:moveTo>
                    <a:pt x="0" y="1"/>
                  </a:moveTo>
                  <a:lnTo>
                    <a:pt x="0" y="1942"/>
                  </a:lnTo>
                  <a:lnTo>
                    <a:pt x="11621" y="1942"/>
                  </a:lnTo>
                  <a:lnTo>
                    <a:pt x="116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1536688" y="4850706"/>
              <a:ext cx="635008" cy="75299"/>
            </a:xfrm>
            <a:custGeom>
              <a:rect b="b" l="l" r="r" t="t"/>
              <a:pathLst>
                <a:path extrusionOk="0" h="1930" w="16276">
                  <a:moveTo>
                    <a:pt x="0" y="1"/>
                  </a:moveTo>
                  <a:lnTo>
                    <a:pt x="0" y="1930"/>
                  </a:lnTo>
                  <a:lnTo>
                    <a:pt x="16276" y="1930"/>
                  </a:lnTo>
                  <a:lnTo>
                    <a:pt x="162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8"/>
          <p:cNvGrpSpPr/>
          <p:nvPr/>
        </p:nvGrpSpPr>
        <p:grpSpPr>
          <a:xfrm>
            <a:off x="6919921" y="1718967"/>
            <a:ext cx="526759" cy="584845"/>
            <a:chOff x="5415892" y="1465405"/>
            <a:chExt cx="526759" cy="584845"/>
          </a:xfrm>
        </p:grpSpPr>
        <p:sp>
          <p:nvSpPr>
            <p:cNvPr id="872" name="Google Shape;872;p58"/>
            <p:cNvSpPr/>
            <p:nvPr/>
          </p:nvSpPr>
          <p:spPr>
            <a:xfrm>
              <a:off x="5553530" y="1720587"/>
              <a:ext cx="389121" cy="278618"/>
            </a:xfrm>
            <a:custGeom>
              <a:rect b="b" l="l" r="r" t="t"/>
              <a:pathLst>
                <a:path extrusionOk="0" h="7085" w="9895">
                  <a:moveTo>
                    <a:pt x="5513" y="0"/>
                  </a:moveTo>
                  <a:cubicBezTo>
                    <a:pt x="4382" y="0"/>
                    <a:pt x="3382" y="750"/>
                    <a:pt x="3048" y="1810"/>
                  </a:cubicBezTo>
                  <a:lnTo>
                    <a:pt x="3001" y="1965"/>
                  </a:lnTo>
                  <a:lnTo>
                    <a:pt x="2846" y="1953"/>
                  </a:lnTo>
                  <a:cubicBezTo>
                    <a:pt x="2751" y="1941"/>
                    <a:pt x="2667" y="1941"/>
                    <a:pt x="2572" y="1941"/>
                  </a:cubicBezTo>
                  <a:cubicBezTo>
                    <a:pt x="1155" y="1941"/>
                    <a:pt x="0" y="3096"/>
                    <a:pt x="0" y="4513"/>
                  </a:cubicBezTo>
                  <a:cubicBezTo>
                    <a:pt x="0" y="5929"/>
                    <a:pt x="1155" y="7084"/>
                    <a:pt x="2572" y="7084"/>
                  </a:cubicBezTo>
                  <a:lnTo>
                    <a:pt x="7323" y="7084"/>
                  </a:lnTo>
                  <a:cubicBezTo>
                    <a:pt x="8740" y="7084"/>
                    <a:pt x="9895" y="5929"/>
                    <a:pt x="9895" y="4513"/>
                  </a:cubicBezTo>
                  <a:cubicBezTo>
                    <a:pt x="9895" y="3393"/>
                    <a:pt x="9180" y="2417"/>
                    <a:pt x="8132" y="2060"/>
                  </a:cubicBezTo>
                  <a:lnTo>
                    <a:pt x="8025" y="2036"/>
                  </a:lnTo>
                  <a:lnTo>
                    <a:pt x="8001" y="1929"/>
                  </a:lnTo>
                  <a:cubicBezTo>
                    <a:pt x="7716" y="798"/>
                    <a:pt x="6680"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a:off x="5415892" y="1465405"/>
              <a:ext cx="347436" cy="503360"/>
            </a:xfrm>
            <a:custGeom>
              <a:rect b="b" l="l" r="r" t="t"/>
              <a:pathLst>
                <a:path extrusionOk="0" h="12800" w="8835">
                  <a:moveTo>
                    <a:pt x="4417" y="977"/>
                  </a:moveTo>
                  <a:cubicBezTo>
                    <a:pt x="6548" y="977"/>
                    <a:pt x="7858" y="1679"/>
                    <a:pt x="7858" y="2060"/>
                  </a:cubicBezTo>
                  <a:cubicBezTo>
                    <a:pt x="7858" y="2441"/>
                    <a:pt x="6548" y="3143"/>
                    <a:pt x="4417" y="3143"/>
                  </a:cubicBezTo>
                  <a:cubicBezTo>
                    <a:pt x="2286" y="3143"/>
                    <a:pt x="976" y="2441"/>
                    <a:pt x="976" y="2060"/>
                  </a:cubicBezTo>
                  <a:cubicBezTo>
                    <a:pt x="976" y="1679"/>
                    <a:pt x="2286" y="977"/>
                    <a:pt x="4417" y="977"/>
                  </a:cubicBezTo>
                  <a:close/>
                  <a:moveTo>
                    <a:pt x="7644" y="4358"/>
                  </a:moveTo>
                  <a:cubicBezTo>
                    <a:pt x="7787" y="4477"/>
                    <a:pt x="7858" y="4584"/>
                    <a:pt x="7858" y="4679"/>
                  </a:cubicBezTo>
                  <a:cubicBezTo>
                    <a:pt x="7858" y="5060"/>
                    <a:pt x="6548" y="5763"/>
                    <a:pt x="4417" y="5763"/>
                  </a:cubicBezTo>
                  <a:cubicBezTo>
                    <a:pt x="2286" y="5763"/>
                    <a:pt x="976" y="5060"/>
                    <a:pt x="976" y="4679"/>
                  </a:cubicBezTo>
                  <a:cubicBezTo>
                    <a:pt x="976" y="4584"/>
                    <a:pt x="1048" y="4477"/>
                    <a:pt x="1203" y="4358"/>
                  </a:cubicBezTo>
                  <a:cubicBezTo>
                    <a:pt x="2060" y="4763"/>
                    <a:pt x="3262" y="4977"/>
                    <a:pt x="4417" y="4977"/>
                  </a:cubicBezTo>
                  <a:cubicBezTo>
                    <a:pt x="5572" y="4977"/>
                    <a:pt x="6775" y="4763"/>
                    <a:pt x="7644" y="4358"/>
                  </a:cubicBezTo>
                  <a:close/>
                  <a:moveTo>
                    <a:pt x="4417" y="0"/>
                  </a:moveTo>
                  <a:cubicBezTo>
                    <a:pt x="2274" y="0"/>
                    <a:pt x="0" y="726"/>
                    <a:pt x="0" y="2060"/>
                  </a:cubicBezTo>
                  <a:lnTo>
                    <a:pt x="0" y="3120"/>
                  </a:lnTo>
                  <a:lnTo>
                    <a:pt x="12" y="3143"/>
                  </a:lnTo>
                  <a:cubicBezTo>
                    <a:pt x="60" y="3382"/>
                    <a:pt x="191" y="3608"/>
                    <a:pt x="381" y="3810"/>
                  </a:cubicBezTo>
                  <a:cubicBezTo>
                    <a:pt x="143" y="4060"/>
                    <a:pt x="0" y="4346"/>
                    <a:pt x="0" y="4679"/>
                  </a:cubicBezTo>
                  <a:lnTo>
                    <a:pt x="0" y="5739"/>
                  </a:lnTo>
                  <a:lnTo>
                    <a:pt x="12" y="5763"/>
                  </a:lnTo>
                  <a:cubicBezTo>
                    <a:pt x="60" y="6001"/>
                    <a:pt x="191" y="6227"/>
                    <a:pt x="381" y="6430"/>
                  </a:cubicBezTo>
                  <a:cubicBezTo>
                    <a:pt x="143" y="6680"/>
                    <a:pt x="0" y="6965"/>
                    <a:pt x="0" y="7299"/>
                  </a:cubicBezTo>
                  <a:lnTo>
                    <a:pt x="0" y="8358"/>
                  </a:lnTo>
                  <a:lnTo>
                    <a:pt x="12" y="8382"/>
                  </a:lnTo>
                  <a:cubicBezTo>
                    <a:pt x="60" y="8620"/>
                    <a:pt x="191" y="8847"/>
                    <a:pt x="381" y="9049"/>
                  </a:cubicBezTo>
                  <a:cubicBezTo>
                    <a:pt x="143" y="9299"/>
                    <a:pt x="0" y="9585"/>
                    <a:pt x="0" y="9918"/>
                  </a:cubicBezTo>
                  <a:lnTo>
                    <a:pt x="0" y="10978"/>
                  </a:lnTo>
                  <a:lnTo>
                    <a:pt x="12" y="11002"/>
                  </a:lnTo>
                  <a:cubicBezTo>
                    <a:pt x="226" y="12037"/>
                    <a:pt x="1869" y="12657"/>
                    <a:pt x="3620" y="12799"/>
                  </a:cubicBezTo>
                  <a:cubicBezTo>
                    <a:pt x="3250" y="12299"/>
                    <a:pt x="3024" y="11668"/>
                    <a:pt x="3024" y="11002"/>
                  </a:cubicBezTo>
                  <a:cubicBezTo>
                    <a:pt x="3024" y="10966"/>
                    <a:pt x="3024" y="10930"/>
                    <a:pt x="3024" y="10894"/>
                  </a:cubicBezTo>
                  <a:cubicBezTo>
                    <a:pt x="1726" y="10680"/>
                    <a:pt x="976" y="10204"/>
                    <a:pt x="976" y="9918"/>
                  </a:cubicBezTo>
                  <a:cubicBezTo>
                    <a:pt x="976" y="9823"/>
                    <a:pt x="1048" y="9716"/>
                    <a:pt x="1203" y="9597"/>
                  </a:cubicBezTo>
                  <a:cubicBezTo>
                    <a:pt x="1750" y="9859"/>
                    <a:pt x="2429" y="10037"/>
                    <a:pt x="3155" y="10132"/>
                  </a:cubicBezTo>
                  <a:cubicBezTo>
                    <a:pt x="3369" y="9394"/>
                    <a:pt x="3870" y="8763"/>
                    <a:pt x="4512" y="8382"/>
                  </a:cubicBezTo>
                  <a:lnTo>
                    <a:pt x="4417" y="8382"/>
                  </a:lnTo>
                  <a:cubicBezTo>
                    <a:pt x="2286" y="8382"/>
                    <a:pt x="976" y="7680"/>
                    <a:pt x="976" y="7299"/>
                  </a:cubicBezTo>
                  <a:cubicBezTo>
                    <a:pt x="976" y="7203"/>
                    <a:pt x="1048" y="7096"/>
                    <a:pt x="1203" y="6977"/>
                  </a:cubicBezTo>
                  <a:cubicBezTo>
                    <a:pt x="2060" y="7382"/>
                    <a:pt x="3262" y="7596"/>
                    <a:pt x="4417" y="7596"/>
                  </a:cubicBezTo>
                  <a:cubicBezTo>
                    <a:pt x="5120" y="7596"/>
                    <a:pt x="5834" y="7513"/>
                    <a:pt x="6477" y="7370"/>
                  </a:cubicBezTo>
                  <a:cubicBezTo>
                    <a:pt x="6644" y="7120"/>
                    <a:pt x="6846" y="6906"/>
                    <a:pt x="7072" y="6715"/>
                  </a:cubicBezTo>
                  <a:cubicBezTo>
                    <a:pt x="7549" y="6322"/>
                    <a:pt x="8132" y="6084"/>
                    <a:pt x="8739" y="6025"/>
                  </a:cubicBezTo>
                  <a:cubicBezTo>
                    <a:pt x="8787" y="5941"/>
                    <a:pt x="8811" y="5858"/>
                    <a:pt x="8834" y="5763"/>
                  </a:cubicBezTo>
                  <a:lnTo>
                    <a:pt x="8834" y="4679"/>
                  </a:lnTo>
                  <a:cubicBezTo>
                    <a:pt x="8834" y="4346"/>
                    <a:pt x="8692" y="4060"/>
                    <a:pt x="8453" y="3810"/>
                  </a:cubicBezTo>
                  <a:cubicBezTo>
                    <a:pt x="8656" y="3608"/>
                    <a:pt x="8787" y="3382"/>
                    <a:pt x="8834" y="3143"/>
                  </a:cubicBezTo>
                  <a:lnTo>
                    <a:pt x="8834" y="2060"/>
                  </a:lnTo>
                  <a:cubicBezTo>
                    <a:pt x="8834" y="726"/>
                    <a:pt x="6560" y="0"/>
                    <a:pt x="4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8"/>
            <p:cNvSpPr/>
            <p:nvPr/>
          </p:nvSpPr>
          <p:spPr>
            <a:xfrm>
              <a:off x="5452858" y="1971128"/>
              <a:ext cx="126941" cy="79122"/>
            </a:xfrm>
            <a:custGeom>
              <a:rect b="b" l="l" r="r" t="t"/>
              <a:pathLst>
                <a:path extrusionOk="0" h="2012" w="3228">
                  <a:moveTo>
                    <a:pt x="427" y="1"/>
                  </a:moveTo>
                  <a:cubicBezTo>
                    <a:pt x="384" y="1"/>
                    <a:pt x="341" y="8"/>
                    <a:pt x="298" y="23"/>
                  </a:cubicBezTo>
                  <a:cubicBezTo>
                    <a:pt x="108" y="94"/>
                    <a:pt x="1" y="308"/>
                    <a:pt x="72" y="511"/>
                  </a:cubicBezTo>
                  <a:cubicBezTo>
                    <a:pt x="263" y="1070"/>
                    <a:pt x="667" y="1523"/>
                    <a:pt x="1203" y="1785"/>
                  </a:cubicBezTo>
                  <a:cubicBezTo>
                    <a:pt x="1513" y="1940"/>
                    <a:pt x="1846" y="2011"/>
                    <a:pt x="2179" y="2011"/>
                  </a:cubicBezTo>
                  <a:cubicBezTo>
                    <a:pt x="2429" y="2011"/>
                    <a:pt x="2680" y="1975"/>
                    <a:pt x="2918" y="1892"/>
                  </a:cubicBezTo>
                  <a:cubicBezTo>
                    <a:pt x="3120" y="1821"/>
                    <a:pt x="3227" y="1594"/>
                    <a:pt x="3156" y="1404"/>
                  </a:cubicBezTo>
                  <a:cubicBezTo>
                    <a:pt x="3099" y="1244"/>
                    <a:pt x="2954" y="1144"/>
                    <a:pt x="2795" y="1144"/>
                  </a:cubicBezTo>
                  <a:cubicBezTo>
                    <a:pt x="2753" y="1144"/>
                    <a:pt x="2710" y="1151"/>
                    <a:pt x="2668" y="1166"/>
                  </a:cubicBezTo>
                  <a:cubicBezTo>
                    <a:pt x="2511" y="1221"/>
                    <a:pt x="2349" y="1249"/>
                    <a:pt x="2186" y="1249"/>
                  </a:cubicBezTo>
                  <a:cubicBezTo>
                    <a:pt x="1964" y="1249"/>
                    <a:pt x="1743" y="1197"/>
                    <a:pt x="1537" y="1094"/>
                  </a:cubicBezTo>
                  <a:cubicBezTo>
                    <a:pt x="1191" y="928"/>
                    <a:pt x="917" y="630"/>
                    <a:pt x="786" y="261"/>
                  </a:cubicBezTo>
                  <a:cubicBezTo>
                    <a:pt x="739" y="101"/>
                    <a:pt x="588" y="1"/>
                    <a:pt x="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8"/>
            <p:cNvSpPr/>
            <p:nvPr/>
          </p:nvSpPr>
          <p:spPr>
            <a:xfrm>
              <a:off x="5782481" y="1641425"/>
              <a:ext cx="103503" cy="103543"/>
            </a:xfrm>
            <a:custGeom>
              <a:rect b="b" l="l" r="r" t="t"/>
              <a:pathLst>
                <a:path extrusionOk="0" h="2633" w="2632">
                  <a:moveTo>
                    <a:pt x="394" y="1"/>
                  </a:moveTo>
                  <a:cubicBezTo>
                    <a:pt x="179" y="1"/>
                    <a:pt x="13" y="168"/>
                    <a:pt x="13" y="382"/>
                  </a:cubicBezTo>
                  <a:cubicBezTo>
                    <a:pt x="1" y="596"/>
                    <a:pt x="179" y="763"/>
                    <a:pt x="394" y="763"/>
                  </a:cubicBezTo>
                  <a:cubicBezTo>
                    <a:pt x="1203" y="775"/>
                    <a:pt x="1858" y="1442"/>
                    <a:pt x="1846" y="2251"/>
                  </a:cubicBezTo>
                  <a:cubicBezTo>
                    <a:pt x="1846" y="2466"/>
                    <a:pt x="2013" y="2632"/>
                    <a:pt x="2227" y="2632"/>
                  </a:cubicBezTo>
                  <a:cubicBezTo>
                    <a:pt x="2441" y="2632"/>
                    <a:pt x="2620" y="2466"/>
                    <a:pt x="2620" y="2263"/>
                  </a:cubicBezTo>
                  <a:cubicBezTo>
                    <a:pt x="2632" y="1025"/>
                    <a:pt x="1632" y="13"/>
                    <a:pt x="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8"/>
          <p:cNvGrpSpPr/>
          <p:nvPr/>
        </p:nvGrpSpPr>
        <p:grpSpPr>
          <a:xfrm>
            <a:off x="3665910" y="1717552"/>
            <a:ext cx="441580" cy="586260"/>
            <a:chOff x="4668125" y="1463989"/>
            <a:chExt cx="441580" cy="586260"/>
          </a:xfrm>
        </p:grpSpPr>
        <p:sp>
          <p:nvSpPr>
            <p:cNvPr id="877" name="Google Shape;877;p58"/>
            <p:cNvSpPr/>
            <p:nvPr/>
          </p:nvSpPr>
          <p:spPr>
            <a:xfrm>
              <a:off x="4668125" y="1463989"/>
              <a:ext cx="441580" cy="313735"/>
            </a:xfrm>
            <a:custGeom>
              <a:rect b="b" l="l" r="r" t="t"/>
              <a:pathLst>
                <a:path extrusionOk="0" h="7978" w="11229">
                  <a:moveTo>
                    <a:pt x="6263" y="0"/>
                  </a:moveTo>
                  <a:cubicBezTo>
                    <a:pt x="4870" y="0"/>
                    <a:pt x="3715" y="989"/>
                    <a:pt x="3442" y="2298"/>
                  </a:cubicBezTo>
                  <a:cubicBezTo>
                    <a:pt x="3263" y="2251"/>
                    <a:pt x="3061" y="2239"/>
                    <a:pt x="2870" y="2239"/>
                  </a:cubicBezTo>
                  <a:cubicBezTo>
                    <a:pt x="1287" y="2239"/>
                    <a:pt x="1" y="3525"/>
                    <a:pt x="1" y="5108"/>
                  </a:cubicBezTo>
                  <a:cubicBezTo>
                    <a:pt x="1" y="6692"/>
                    <a:pt x="1287" y="7978"/>
                    <a:pt x="2870" y="7978"/>
                  </a:cubicBezTo>
                  <a:lnTo>
                    <a:pt x="8347" y="7978"/>
                  </a:lnTo>
                  <a:cubicBezTo>
                    <a:pt x="9942" y="7978"/>
                    <a:pt x="11228" y="6692"/>
                    <a:pt x="11228" y="5108"/>
                  </a:cubicBezTo>
                  <a:cubicBezTo>
                    <a:pt x="11228" y="3775"/>
                    <a:pt x="10312" y="2656"/>
                    <a:pt x="9073" y="2334"/>
                  </a:cubicBezTo>
                  <a:cubicBezTo>
                    <a:pt x="8823" y="1001"/>
                    <a:pt x="7656"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8"/>
            <p:cNvSpPr/>
            <p:nvPr/>
          </p:nvSpPr>
          <p:spPr>
            <a:xfrm>
              <a:off x="4718697" y="1899438"/>
              <a:ext cx="339965" cy="150811"/>
            </a:xfrm>
            <a:custGeom>
              <a:rect b="b" l="l" r="r" t="t"/>
              <a:pathLst>
                <a:path extrusionOk="0" h="3835" w="8645">
                  <a:moveTo>
                    <a:pt x="548" y="0"/>
                  </a:moveTo>
                  <a:cubicBezTo>
                    <a:pt x="251" y="0"/>
                    <a:pt x="1" y="238"/>
                    <a:pt x="1" y="548"/>
                  </a:cubicBezTo>
                  <a:lnTo>
                    <a:pt x="1" y="3286"/>
                  </a:lnTo>
                  <a:cubicBezTo>
                    <a:pt x="1" y="3584"/>
                    <a:pt x="251" y="3834"/>
                    <a:pt x="548" y="3834"/>
                  </a:cubicBezTo>
                  <a:lnTo>
                    <a:pt x="8097" y="3834"/>
                  </a:lnTo>
                  <a:cubicBezTo>
                    <a:pt x="8395" y="3834"/>
                    <a:pt x="8645" y="3584"/>
                    <a:pt x="8645" y="3286"/>
                  </a:cubicBezTo>
                  <a:lnTo>
                    <a:pt x="8645" y="548"/>
                  </a:lnTo>
                  <a:cubicBezTo>
                    <a:pt x="8645" y="238"/>
                    <a:pt x="8395" y="0"/>
                    <a:pt x="8097" y="0"/>
                  </a:cubicBezTo>
                  <a:cubicBezTo>
                    <a:pt x="7787" y="0"/>
                    <a:pt x="7537" y="238"/>
                    <a:pt x="7537" y="548"/>
                  </a:cubicBezTo>
                  <a:lnTo>
                    <a:pt x="7537" y="2727"/>
                  </a:lnTo>
                  <a:lnTo>
                    <a:pt x="1108" y="2727"/>
                  </a:lnTo>
                  <a:lnTo>
                    <a:pt x="1108" y="548"/>
                  </a:lnTo>
                  <a:cubicBezTo>
                    <a:pt x="1108" y="238"/>
                    <a:pt x="858" y="0"/>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8"/>
            <p:cNvSpPr/>
            <p:nvPr/>
          </p:nvSpPr>
          <p:spPr>
            <a:xfrm>
              <a:off x="4803915" y="1791254"/>
              <a:ext cx="169530" cy="190608"/>
            </a:xfrm>
            <a:custGeom>
              <a:rect b="b" l="l" r="r" t="t"/>
              <a:pathLst>
                <a:path extrusionOk="0" h="4847" w="4311">
                  <a:moveTo>
                    <a:pt x="2156" y="1"/>
                  </a:moveTo>
                  <a:cubicBezTo>
                    <a:pt x="1846" y="1"/>
                    <a:pt x="1608" y="251"/>
                    <a:pt x="1608" y="561"/>
                  </a:cubicBezTo>
                  <a:lnTo>
                    <a:pt x="1608" y="2954"/>
                  </a:lnTo>
                  <a:lnTo>
                    <a:pt x="1001" y="2358"/>
                  </a:lnTo>
                  <a:cubicBezTo>
                    <a:pt x="894" y="2251"/>
                    <a:pt x="754" y="2198"/>
                    <a:pt x="614" y="2198"/>
                  </a:cubicBezTo>
                  <a:cubicBezTo>
                    <a:pt x="474" y="2198"/>
                    <a:pt x="334" y="2251"/>
                    <a:pt x="227" y="2358"/>
                  </a:cubicBezTo>
                  <a:cubicBezTo>
                    <a:pt x="1" y="2573"/>
                    <a:pt x="1" y="2918"/>
                    <a:pt x="227" y="3144"/>
                  </a:cubicBezTo>
                  <a:lnTo>
                    <a:pt x="1763" y="4680"/>
                  </a:lnTo>
                  <a:cubicBezTo>
                    <a:pt x="1870" y="4787"/>
                    <a:pt x="2013" y="4847"/>
                    <a:pt x="2156" y="4847"/>
                  </a:cubicBezTo>
                  <a:cubicBezTo>
                    <a:pt x="2298" y="4847"/>
                    <a:pt x="2441" y="4787"/>
                    <a:pt x="2548" y="4680"/>
                  </a:cubicBezTo>
                  <a:lnTo>
                    <a:pt x="4096" y="3144"/>
                  </a:lnTo>
                  <a:cubicBezTo>
                    <a:pt x="4311" y="2918"/>
                    <a:pt x="4311" y="2573"/>
                    <a:pt x="4096" y="2358"/>
                  </a:cubicBezTo>
                  <a:cubicBezTo>
                    <a:pt x="3983" y="2251"/>
                    <a:pt x="3840" y="2198"/>
                    <a:pt x="3699" y="2198"/>
                  </a:cubicBezTo>
                  <a:cubicBezTo>
                    <a:pt x="3558" y="2198"/>
                    <a:pt x="3418" y="2251"/>
                    <a:pt x="3310" y="2358"/>
                  </a:cubicBezTo>
                  <a:lnTo>
                    <a:pt x="2715" y="2954"/>
                  </a:lnTo>
                  <a:lnTo>
                    <a:pt x="2715" y="561"/>
                  </a:lnTo>
                  <a:cubicBezTo>
                    <a:pt x="2715" y="251"/>
                    <a:pt x="2465" y="1"/>
                    <a:pt x="2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58"/>
          <p:cNvSpPr txBox="1"/>
          <p:nvPr>
            <p:ph type="title"/>
          </p:nvPr>
        </p:nvSpPr>
        <p:spPr>
          <a:xfrm>
            <a:off x="91650" y="4338600"/>
            <a:ext cx="2719800" cy="524400"/>
          </a:xfrm>
          <a:prstGeom prst="rect">
            <a:avLst/>
          </a:prstGeom>
          <a:solidFill>
            <a:schemeClr val="accen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Ejecución:</a:t>
            </a:r>
            <a:endParaRPr/>
          </a:p>
        </p:txBody>
      </p:sp>
      <p:pic>
        <p:nvPicPr>
          <p:cNvPr id="881" name="Google Shape;881;p58"/>
          <p:cNvPicPr preferRelativeResize="0"/>
          <p:nvPr/>
        </p:nvPicPr>
        <p:blipFill rotWithShape="1">
          <a:blip r:embed="rId3">
            <a:alphaModFix/>
          </a:blip>
          <a:srcRect b="13073" l="0" r="1166" t="0"/>
          <a:stretch/>
        </p:blipFill>
        <p:spPr>
          <a:xfrm>
            <a:off x="2563700" y="136625"/>
            <a:ext cx="6268651" cy="3641124"/>
          </a:xfrm>
          <a:prstGeom prst="rect">
            <a:avLst/>
          </a:prstGeom>
          <a:noFill/>
          <a:ln>
            <a:noFill/>
          </a:ln>
        </p:spPr>
      </p:pic>
      <p:pic>
        <p:nvPicPr>
          <p:cNvPr id="882" name="Google Shape;882;p58"/>
          <p:cNvPicPr preferRelativeResize="0"/>
          <p:nvPr/>
        </p:nvPicPr>
        <p:blipFill>
          <a:blip r:embed="rId4">
            <a:alphaModFix/>
          </a:blip>
          <a:stretch>
            <a:fillRect/>
          </a:stretch>
        </p:blipFill>
        <p:spPr>
          <a:xfrm>
            <a:off x="2563700" y="3952900"/>
            <a:ext cx="6399250" cy="1033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9"/>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Binario</a:t>
            </a:r>
            <a:endParaRPr/>
          </a:p>
        </p:txBody>
      </p:sp>
      <p:sp>
        <p:nvSpPr>
          <p:cNvPr id="888" name="Google Shape;888;p59"/>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889" name="Google Shape;889;p59"/>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Busca </a:t>
            </a:r>
            <a:endParaRPr sz="1600">
              <a:solidFill>
                <a:schemeClr val="dk2"/>
              </a:solidFill>
            </a:endParaRPr>
          </a:p>
        </p:txBody>
      </p:sp>
      <p:sp>
        <p:nvSpPr>
          <p:cNvPr id="890" name="Google Shape;890;p59"/>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100">
                <a:latin typeface="Arial"/>
                <a:ea typeface="Arial"/>
                <a:cs typeface="Arial"/>
                <a:sym typeface="Arial"/>
              </a:rPr>
              <a:t>Una submatriz ordenada y otra sin ordenar, y ubicar la posición correcta de un elemento.</a:t>
            </a:r>
            <a:endParaRPr sz="11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400"/>
          </a:p>
        </p:txBody>
      </p:sp>
      <p:sp>
        <p:nvSpPr>
          <p:cNvPr id="891" name="Google Shape;891;p59"/>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892" name="Google Shape;892;p59"/>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893" name="Google Shape;893;p59"/>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894" name="Google Shape;894;p59"/>
          <p:cNvSpPr txBox="1"/>
          <p:nvPr>
            <p:ph idx="4294967295" type="subTitle"/>
          </p:nvPr>
        </p:nvSpPr>
        <p:spPr>
          <a:xfrm flipH="1">
            <a:off x="5339550" y="3515725"/>
            <a:ext cx="34032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100">
                <a:latin typeface="Arial"/>
                <a:ea typeface="Arial"/>
                <a:cs typeface="Arial"/>
                <a:sym typeface="Arial"/>
              </a:rPr>
              <a:t>Eficiencia del algoritmo para pocos datos</a:t>
            </a:r>
            <a:r>
              <a:rPr b="1" lang="en" sz="1100">
                <a:latin typeface="Arial"/>
                <a:ea typeface="Arial"/>
                <a:cs typeface="Arial"/>
                <a:sym typeface="Arial"/>
              </a:rPr>
              <a:t>.</a:t>
            </a:r>
            <a:endParaRPr sz="750">
              <a:latin typeface="Arial"/>
              <a:ea typeface="Arial"/>
              <a:cs typeface="Arial"/>
              <a:sym typeface="Arial"/>
            </a:endParaRPr>
          </a:p>
          <a:p>
            <a:pPr indent="0" lvl="0" marL="0" rtl="0" algn="l">
              <a:spcBef>
                <a:spcPts val="0"/>
              </a:spcBef>
              <a:spcAft>
                <a:spcPts val="1600"/>
              </a:spcAft>
              <a:buSzPts val="688"/>
              <a:buNone/>
            </a:pPr>
            <a:r>
              <a:t/>
            </a:r>
            <a:endParaRPr sz="1137">
              <a:highlight>
                <a:schemeClr val="dk1"/>
              </a:highlight>
              <a:latin typeface="Calibri"/>
              <a:ea typeface="Calibri"/>
              <a:cs typeface="Calibri"/>
              <a:sym typeface="Calibri"/>
            </a:endParaRPr>
          </a:p>
        </p:txBody>
      </p:sp>
      <p:sp>
        <p:nvSpPr>
          <p:cNvPr id="895" name="Google Shape;895;p59"/>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896" name="Google Shape;896;p59"/>
          <p:cNvSpPr txBox="1"/>
          <p:nvPr>
            <p:ph idx="4294967295" type="subTitle"/>
          </p:nvPr>
        </p:nvSpPr>
        <p:spPr>
          <a:xfrm flipH="1">
            <a:off x="5339500" y="4238150"/>
            <a:ext cx="35946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100">
                <a:latin typeface="Arial"/>
                <a:ea typeface="Arial"/>
                <a:cs typeface="Arial"/>
                <a:sym typeface="Arial"/>
              </a:rPr>
              <a:t>No funciona bien con una lista grande. </a:t>
            </a:r>
            <a:endParaRPr sz="1100">
              <a:latin typeface="Arial"/>
              <a:ea typeface="Arial"/>
              <a:cs typeface="Arial"/>
              <a:sym typeface="Arial"/>
            </a:endParaRPr>
          </a:p>
          <a:p>
            <a:pPr indent="0" lvl="0" marL="0" rtl="0" algn="just">
              <a:lnSpc>
                <a:spcPct val="150000"/>
              </a:lnSpc>
              <a:spcBef>
                <a:spcPts val="0"/>
              </a:spcBef>
              <a:spcAft>
                <a:spcPts val="0"/>
              </a:spcAft>
              <a:buNone/>
            </a:pPr>
            <a:r>
              <a:t/>
            </a:r>
            <a:endParaRPr sz="1100">
              <a:latin typeface="Arial"/>
              <a:ea typeface="Arial"/>
              <a:cs typeface="Arial"/>
              <a:sym typeface="Arial"/>
            </a:endParaRPr>
          </a:p>
          <a:p>
            <a:pPr indent="0" lvl="0" marL="0" rtl="0" algn="l">
              <a:spcBef>
                <a:spcPts val="0"/>
              </a:spcBef>
              <a:spcAft>
                <a:spcPts val="1600"/>
              </a:spcAft>
              <a:buNone/>
            </a:pPr>
            <a:r>
              <a:t/>
            </a:r>
            <a:endParaRPr sz="1500">
              <a:latin typeface="Arial"/>
              <a:ea typeface="Arial"/>
              <a:cs typeface="Arial"/>
              <a:sym typeface="Arial"/>
            </a:endParaRPr>
          </a:p>
        </p:txBody>
      </p:sp>
      <p:sp>
        <p:nvSpPr>
          <p:cNvPr id="897" name="Google Shape;897;p59"/>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899" name="Google Shape;899;p59"/>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9"/>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9"/>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9"/>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9"/>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59"/>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09" name="Google Shape;909;p59"/>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10" name="Google Shape;910;p59"/>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11" name="Google Shape;911;p59"/>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912" name="Google Shape;912;p59"/>
          <p:cNvSpPr txBox="1"/>
          <p:nvPr/>
        </p:nvSpPr>
        <p:spPr>
          <a:xfrm>
            <a:off x="423875" y="1668275"/>
            <a:ext cx="2882400" cy="22812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FFFFFF"/>
                </a:solidFill>
              </a:rPr>
              <a:t>Este algoritmo, consiste en </a:t>
            </a:r>
            <a:r>
              <a:rPr lang="en" sz="1300">
                <a:solidFill>
                  <a:srgbClr val="FFFFFF"/>
                </a:solidFill>
              </a:rPr>
              <a:t>emplear la búsqueda binaria en lugar de búsqueda lineal. Pues es una modificación del ordenamiento por inserción.</a:t>
            </a:r>
            <a:endParaRPr sz="1300">
              <a:solidFill>
                <a:srgbClr val="FFFFFF"/>
              </a:solidFill>
            </a:endParaRPr>
          </a:p>
          <a:p>
            <a:pPr indent="0" lvl="0" marL="0" rtl="0" algn="l">
              <a:lnSpc>
                <a:spcPct val="115000"/>
              </a:lnSpc>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913" name="Google Shape;913;p59"/>
          <p:cNvSpPr txBox="1"/>
          <p:nvPr/>
        </p:nvSpPr>
        <p:spPr>
          <a:xfrm>
            <a:off x="2449275" y="1991000"/>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º</a:t>
            </a:r>
            <a:endParaRPr>
              <a:latin typeface="Anaheim"/>
              <a:ea typeface="Anaheim"/>
              <a:cs typeface="Anaheim"/>
              <a:sym typeface="Anaheim"/>
            </a:endParaRPr>
          </a:p>
        </p:txBody>
      </p:sp>
      <p:sp>
        <p:nvSpPr>
          <p:cNvPr id="914" name="Google Shape;914;p59"/>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txBox="1"/>
          <p:nvPr>
            <p:ph type="ctrTitle"/>
          </p:nvPr>
        </p:nvSpPr>
        <p:spPr>
          <a:xfrm flipH="1">
            <a:off x="305525" y="1908250"/>
            <a:ext cx="946500" cy="588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920" name="Google Shape;920;p60"/>
          <p:cNvSpPr txBox="1"/>
          <p:nvPr>
            <p:ph idx="1" type="subTitle"/>
          </p:nvPr>
        </p:nvSpPr>
        <p:spPr>
          <a:xfrm flipH="1">
            <a:off x="503575" y="2510850"/>
            <a:ext cx="3013800" cy="8595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600"/>
              <a:t>Marcar el primer elemento sin ordenar A[1] como la clave.</a:t>
            </a:r>
            <a:endParaRPr sz="1600"/>
          </a:p>
        </p:txBody>
      </p:sp>
      <p:sp>
        <p:nvSpPr>
          <p:cNvPr id="921" name="Google Shape;921;p60"/>
          <p:cNvSpPr txBox="1"/>
          <p:nvPr>
            <p:ph idx="2" type="ctrTitle"/>
          </p:nvPr>
        </p:nvSpPr>
        <p:spPr>
          <a:xfrm flipH="1">
            <a:off x="4568250" y="1908250"/>
            <a:ext cx="734700" cy="5880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2</a:t>
            </a:r>
            <a:endParaRPr b="1" sz="3500"/>
          </a:p>
        </p:txBody>
      </p:sp>
      <p:sp>
        <p:nvSpPr>
          <p:cNvPr id="922" name="Google Shape;922;p60"/>
          <p:cNvSpPr txBox="1"/>
          <p:nvPr>
            <p:ph idx="4294967295" type="title"/>
          </p:nvPr>
        </p:nvSpPr>
        <p:spPr>
          <a:xfrm>
            <a:off x="720000" y="593600"/>
            <a:ext cx="75015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Pasos para el ordenamiento binario</a:t>
            </a:r>
            <a:endParaRPr sz="2200">
              <a:solidFill>
                <a:schemeClr val="dk2"/>
              </a:solidFill>
            </a:endParaRPr>
          </a:p>
        </p:txBody>
      </p:sp>
      <p:sp>
        <p:nvSpPr>
          <p:cNvPr id="923" name="Google Shape;923;p60"/>
          <p:cNvSpPr txBox="1"/>
          <p:nvPr>
            <p:ph type="ctrTitle"/>
          </p:nvPr>
        </p:nvSpPr>
        <p:spPr>
          <a:xfrm flipH="1">
            <a:off x="305525" y="3476575"/>
            <a:ext cx="946500" cy="588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a:t>
            </a:r>
            <a:r>
              <a:rPr lang="en"/>
              <a:t>3</a:t>
            </a:r>
            <a:endParaRPr b="1" sz="3500"/>
          </a:p>
        </p:txBody>
      </p:sp>
      <p:sp>
        <p:nvSpPr>
          <p:cNvPr id="924" name="Google Shape;924;p60"/>
          <p:cNvSpPr txBox="1"/>
          <p:nvPr>
            <p:ph idx="2" type="ctrTitle"/>
          </p:nvPr>
        </p:nvSpPr>
        <p:spPr>
          <a:xfrm flipH="1">
            <a:off x="4568250" y="3476575"/>
            <a:ext cx="734700" cy="5880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4</a:t>
            </a:r>
            <a:endParaRPr b="1" sz="3500"/>
          </a:p>
        </p:txBody>
      </p:sp>
      <p:sp>
        <p:nvSpPr>
          <p:cNvPr id="925" name="Google Shape;925;p60"/>
          <p:cNvSpPr txBox="1"/>
          <p:nvPr>
            <p:ph idx="1" type="subTitle"/>
          </p:nvPr>
        </p:nvSpPr>
        <p:spPr>
          <a:xfrm flipH="1">
            <a:off x="458125" y="4064575"/>
            <a:ext cx="3013800" cy="8595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Desplazar los elementos de la posición 1 paso a la derecha e insertar A[1].</a:t>
            </a:r>
            <a:endParaRPr sz="1400"/>
          </a:p>
        </p:txBody>
      </p:sp>
      <p:sp>
        <p:nvSpPr>
          <p:cNvPr id="926" name="Google Shape;926;p60"/>
          <p:cNvSpPr txBox="1"/>
          <p:nvPr>
            <p:ph idx="1" type="subTitle"/>
          </p:nvPr>
        </p:nvSpPr>
        <p:spPr>
          <a:xfrm flipH="1">
            <a:off x="4822300" y="2496250"/>
            <a:ext cx="3013800" cy="8595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600"/>
              <a:t>Búsqueda binaria para encontrar la posición de A[1].</a:t>
            </a:r>
            <a:endParaRPr sz="1600"/>
          </a:p>
        </p:txBody>
      </p:sp>
      <p:sp>
        <p:nvSpPr>
          <p:cNvPr id="927" name="Google Shape;927;p60"/>
          <p:cNvSpPr txBox="1"/>
          <p:nvPr>
            <p:ph idx="1" type="subTitle"/>
          </p:nvPr>
        </p:nvSpPr>
        <p:spPr>
          <a:xfrm flipH="1">
            <a:off x="4822300" y="4064575"/>
            <a:ext cx="3013800" cy="8595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600"/>
              <a:t>Recursividad del algoritmo.</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61"/>
          <p:cNvSpPr txBox="1"/>
          <p:nvPr>
            <p:ph type="title"/>
          </p:nvPr>
        </p:nvSpPr>
        <p:spPr>
          <a:xfrm>
            <a:off x="800250" y="110850"/>
            <a:ext cx="26415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Código</a:t>
            </a:r>
            <a:endParaRPr sz="2200"/>
          </a:p>
        </p:txBody>
      </p:sp>
      <p:sp>
        <p:nvSpPr>
          <p:cNvPr id="933" name="Google Shape;933;p61"/>
          <p:cNvSpPr txBox="1"/>
          <p:nvPr>
            <p:ph type="title"/>
          </p:nvPr>
        </p:nvSpPr>
        <p:spPr>
          <a:xfrm>
            <a:off x="5174150" y="1954075"/>
            <a:ext cx="2641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Salida del código:</a:t>
            </a:r>
            <a:endParaRPr sz="1400"/>
          </a:p>
        </p:txBody>
      </p:sp>
      <p:cxnSp>
        <p:nvCxnSpPr>
          <p:cNvPr id="934" name="Google Shape;934;p61"/>
          <p:cNvCxnSpPr>
            <a:endCxn id="935" idx="1"/>
          </p:cNvCxnSpPr>
          <p:nvPr/>
        </p:nvCxnSpPr>
        <p:spPr>
          <a:xfrm flipH="1" rot="10800000">
            <a:off x="4653650" y="2800188"/>
            <a:ext cx="520500" cy="2700"/>
          </a:xfrm>
          <a:prstGeom prst="straightConnector1">
            <a:avLst/>
          </a:prstGeom>
          <a:noFill/>
          <a:ln cap="flat" cmpd="sng" w="38100">
            <a:solidFill>
              <a:schemeClr val="accent6"/>
            </a:solidFill>
            <a:prstDash val="solid"/>
            <a:round/>
            <a:headEnd len="med" w="med" type="none"/>
            <a:tailEnd len="med" w="med" type="triangle"/>
          </a:ln>
        </p:spPr>
      </p:cxnSp>
      <p:pic>
        <p:nvPicPr>
          <p:cNvPr id="936" name="Google Shape;936;p61"/>
          <p:cNvPicPr preferRelativeResize="0"/>
          <p:nvPr/>
        </p:nvPicPr>
        <p:blipFill>
          <a:blip r:embed="rId3">
            <a:alphaModFix/>
          </a:blip>
          <a:stretch>
            <a:fillRect/>
          </a:stretch>
        </p:blipFill>
        <p:spPr>
          <a:xfrm>
            <a:off x="5326550" y="2547775"/>
            <a:ext cx="1685925" cy="666750"/>
          </a:xfrm>
          <a:prstGeom prst="rect">
            <a:avLst/>
          </a:prstGeom>
          <a:noFill/>
          <a:ln>
            <a:noFill/>
          </a:ln>
        </p:spPr>
      </p:pic>
      <p:pic>
        <p:nvPicPr>
          <p:cNvPr id="937" name="Google Shape;937;p61"/>
          <p:cNvPicPr preferRelativeResize="0"/>
          <p:nvPr/>
        </p:nvPicPr>
        <p:blipFill>
          <a:blip r:embed="rId4">
            <a:alphaModFix/>
          </a:blip>
          <a:stretch>
            <a:fillRect/>
          </a:stretch>
        </p:blipFill>
        <p:spPr>
          <a:xfrm>
            <a:off x="720000" y="560775"/>
            <a:ext cx="3781250" cy="4419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2"/>
          <p:cNvSpPr txBox="1"/>
          <p:nvPr>
            <p:ph type="title"/>
          </p:nvPr>
        </p:nvSpPr>
        <p:spPr>
          <a:xfrm>
            <a:off x="328250" y="343200"/>
            <a:ext cx="82719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Rápido (Quicksort)</a:t>
            </a:r>
            <a:endParaRPr/>
          </a:p>
        </p:txBody>
      </p:sp>
      <p:sp>
        <p:nvSpPr>
          <p:cNvPr id="943" name="Google Shape;943;p62"/>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944" name="Google Shape;944;p62"/>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Mueve</a:t>
            </a:r>
            <a:r>
              <a:rPr lang="en" sz="1600">
                <a:solidFill>
                  <a:schemeClr val="dk2"/>
                </a:solidFill>
              </a:rPr>
              <a:t> </a:t>
            </a:r>
            <a:endParaRPr sz="1600">
              <a:solidFill>
                <a:schemeClr val="dk2"/>
              </a:solidFill>
            </a:endParaRPr>
          </a:p>
        </p:txBody>
      </p:sp>
      <p:sp>
        <p:nvSpPr>
          <p:cNvPr id="945" name="Google Shape;945;p62"/>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100">
                <a:latin typeface="Arial"/>
                <a:ea typeface="Arial"/>
                <a:cs typeface="Arial"/>
                <a:sym typeface="Arial"/>
              </a:rPr>
              <a:t>Los elementos más pequeños a la izquierda del pivote y los más grandes a la derecha.</a:t>
            </a:r>
            <a:endParaRPr sz="11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400"/>
          </a:p>
        </p:txBody>
      </p:sp>
      <p:sp>
        <p:nvSpPr>
          <p:cNvPr id="946" name="Google Shape;946;p62"/>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947" name="Google Shape;947;p62"/>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948" name="Google Shape;948;p62"/>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949" name="Google Shape;949;p62"/>
          <p:cNvSpPr txBox="1"/>
          <p:nvPr>
            <p:ph idx="4294967295" type="subTitle"/>
          </p:nvPr>
        </p:nvSpPr>
        <p:spPr>
          <a:xfrm flipH="1">
            <a:off x="5329475" y="3368650"/>
            <a:ext cx="3403200" cy="6687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Una alta eficiencia, debido a que es capaz de tratar con una enorme lista de elementos. Debido a que ordena en el lugar, tampoco requiere de almacenamiento adicional.</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1600"/>
              </a:spcAft>
              <a:buSzPts val="688"/>
              <a:buNone/>
            </a:pPr>
            <a:r>
              <a:t/>
            </a:r>
            <a:endParaRPr sz="1037">
              <a:highlight>
                <a:schemeClr val="dk1"/>
              </a:highlight>
              <a:latin typeface="Calibri"/>
              <a:ea typeface="Calibri"/>
              <a:cs typeface="Calibri"/>
              <a:sym typeface="Calibri"/>
            </a:endParaRPr>
          </a:p>
        </p:txBody>
      </p:sp>
      <p:sp>
        <p:nvSpPr>
          <p:cNvPr id="950" name="Google Shape;950;p62"/>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951" name="Google Shape;951;p62"/>
          <p:cNvSpPr txBox="1"/>
          <p:nvPr>
            <p:ph idx="4294967295" type="subTitle"/>
          </p:nvPr>
        </p:nvSpPr>
        <p:spPr>
          <a:xfrm flipH="1">
            <a:off x="5339500" y="4238150"/>
            <a:ext cx="3594600" cy="6687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Su rendimiento en el peor de los casos es similar a los rendimientos promedio del tipo de ordenamiento de burbuja, inserción o por selección.</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sp>
        <p:nvSpPr>
          <p:cNvPr id="952" name="Google Shape;952;p62"/>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954" name="Google Shape;954;p62"/>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2"/>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3" name="Google Shape;963;p62"/>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64" name="Google Shape;964;p62"/>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65" name="Google Shape;965;p62"/>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966" name="Google Shape;966;p62"/>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967" name="Google Shape;967;p62"/>
          <p:cNvSpPr txBox="1"/>
          <p:nvPr/>
        </p:nvSpPr>
        <p:spPr>
          <a:xfrm>
            <a:off x="469475" y="2071800"/>
            <a:ext cx="2882400" cy="15855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FFFFFF"/>
                </a:solidFill>
              </a:rPr>
              <a:t>Este algoritmo, consiste </a:t>
            </a:r>
            <a:r>
              <a:rPr lang="en" sz="1300">
                <a:solidFill>
                  <a:srgbClr val="FFFFFF"/>
                </a:solidFill>
              </a:rPr>
              <a:t>en dividir el array en dos partes alrededor de un elemento pivote. </a:t>
            </a:r>
            <a:endParaRPr sz="1300">
              <a:solidFill>
                <a:srgbClr val="FFFFFF"/>
              </a:solidFill>
            </a:endParaRPr>
          </a:p>
          <a:p>
            <a:pPr indent="0" lvl="0" marL="0" rtl="0" algn="just">
              <a:lnSpc>
                <a:spcPct val="150000"/>
              </a:lnSpc>
              <a:spcBef>
                <a:spcPts val="0"/>
              </a:spcBef>
              <a:spcAft>
                <a:spcPts val="0"/>
              </a:spcAft>
              <a:buNone/>
            </a:pPr>
            <a:r>
              <a:rPr lang="en" sz="1300">
                <a:solidFill>
                  <a:srgbClr val="FFFFFF"/>
                </a:solidFill>
              </a:rPr>
              <a:t>Se basa en el principio del algoritmo de dividir y conquistar.</a:t>
            </a:r>
            <a:endParaRPr sz="1800">
              <a:solidFill>
                <a:schemeClr val="lt1"/>
              </a:solidFill>
            </a:endParaRPr>
          </a:p>
        </p:txBody>
      </p:sp>
      <p:sp>
        <p:nvSpPr>
          <p:cNvPr id="968" name="Google Shape;968;p62"/>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3"/>
          <p:cNvSpPr txBox="1"/>
          <p:nvPr>
            <p:ph type="ctrTitle"/>
          </p:nvPr>
        </p:nvSpPr>
        <p:spPr>
          <a:xfrm flipH="1">
            <a:off x="1782875" y="1908250"/>
            <a:ext cx="946500" cy="588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974" name="Google Shape;974;p63"/>
          <p:cNvSpPr txBox="1"/>
          <p:nvPr>
            <p:ph idx="1" type="subTitle"/>
          </p:nvPr>
        </p:nvSpPr>
        <p:spPr>
          <a:xfrm flipH="1">
            <a:off x="305525" y="2587050"/>
            <a:ext cx="3901200" cy="23973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Partition()</a:t>
            </a:r>
            <a:endParaRPr/>
          </a:p>
          <a:p>
            <a:pPr indent="-336550" lvl="0" marL="457200" rtl="0" algn="l">
              <a:spcBef>
                <a:spcPts val="0"/>
              </a:spcBef>
              <a:spcAft>
                <a:spcPts val="0"/>
              </a:spcAft>
              <a:buSzPts val="1700"/>
              <a:buChar char="●"/>
            </a:pPr>
            <a:r>
              <a:rPr lang="en" sz="1700"/>
              <a:t>Selección de un elemento pivote.</a:t>
            </a:r>
            <a:endParaRPr sz="1700"/>
          </a:p>
          <a:p>
            <a:pPr indent="-336550" lvl="0" marL="457200" rtl="0" algn="l">
              <a:spcBef>
                <a:spcPts val="0"/>
              </a:spcBef>
              <a:spcAft>
                <a:spcPts val="0"/>
              </a:spcAft>
              <a:buSzPts val="1700"/>
              <a:buChar char="●"/>
            </a:pPr>
            <a:r>
              <a:rPr lang="en" sz="1700"/>
              <a:t>Inicializa el valor de "i" a "beg-1"</a:t>
            </a:r>
            <a:endParaRPr sz="1700"/>
          </a:p>
          <a:p>
            <a:pPr indent="-336550" lvl="0" marL="457200" rtl="0" algn="l">
              <a:spcBef>
                <a:spcPts val="0"/>
              </a:spcBef>
              <a:spcAft>
                <a:spcPts val="0"/>
              </a:spcAft>
              <a:buSzPts val="1700"/>
              <a:buChar char="●"/>
            </a:pPr>
            <a:r>
              <a:rPr lang="en" sz="1700"/>
              <a:t>Recorre iterativamente el array</a:t>
            </a:r>
            <a:endParaRPr sz="1700"/>
          </a:p>
          <a:p>
            <a:pPr indent="-336550" lvl="0" marL="457200" rtl="0" algn="l">
              <a:spcBef>
                <a:spcPts val="0"/>
              </a:spcBef>
              <a:spcAft>
                <a:spcPts val="0"/>
              </a:spcAft>
              <a:buSzPts val="1700"/>
              <a:buChar char="●"/>
            </a:pPr>
            <a:r>
              <a:rPr lang="en" sz="1700"/>
              <a:t>Evalúa</a:t>
            </a:r>
            <a:r>
              <a:rPr lang="en" sz="1700"/>
              <a:t> la posición del elemento A[i].</a:t>
            </a:r>
            <a:endParaRPr sz="1700"/>
          </a:p>
        </p:txBody>
      </p:sp>
      <p:sp>
        <p:nvSpPr>
          <p:cNvPr id="975" name="Google Shape;975;p63"/>
          <p:cNvSpPr txBox="1"/>
          <p:nvPr>
            <p:ph idx="2" type="ctrTitle"/>
          </p:nvPr>
        </p:nvSpPr>
        <p:spPr>
          <a:xfrm flipH="1">
            <a:off x="6233250" y="1908250"/>
            <a:ext cx="734700" cy="5880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2</a:t>
            </a:r>
            <a:endParaRPr b="1" sz="3500"/>
          </a:p>
        </p:txBody>
      </p:sp>
      <p:sp>
        <p:nvSpPr>
          <p:cNvPr id="976" name="Google Shape;976;p63"/>
          <p:cNvSpPr txBox="1"/>
          <p:nvPr>
            <p:ph idx="3" type="subTitle"/>
          </p:nvPr>
        </p:nvSpPr>
        <p:spPr>
          <a:xfrm flipH="1">
            <a:off x="4777200" y="2663250"/>
            <a:ext cx="3646800" cy="1867200"/>
          </a:xfrm>
          <a:prstGeom prst="rect">
            <a:avLst/>
          </a:prstGeom>
        </p:spPr>
        <p:txBody>
          <a:bodyPr anchorCtr="0" anchor="t" bIns="0" lIns="91425" spcFirstLastPara="1" rIns="91425" wrap="square" tIns="0">
            <a:noAutofit/>
          </a:bodyPr>
          <a:lstStyle/>
          <a:p>
            <a:pPr indent="0" lvl="0" marL="0" rtl="0" algn="just">
              <a:spcBef>
                <a:spcPts val="0"/>
              </a:spcBef>
              <a:spcAft>
                <a:spcPts val="0"/>
              </a:spcAft>
              <a:buNone/>
            </a:pPr>
            <a:r>
              <a:rPr lang="en"/>
              <a:t>Quicksort()</a:t>
            </a:r>
            <a:endParaRPr/>
          </a:p>
          <a:p>
            <a:pPr indent="-336550" lvl="0" marL="457200" rtl="0" algn="just">
              <a:spcBef>
                <a:spcPts val="0"/>
              </a:spcBef>
              <a:spcAft>
                <a:spcPts val="0"/>
              </a:spcAft>
              <a:buSzPts val="1700"/>
              <a:buChar char="●"/>
            </a:pPr>
            <a:r>
              <a:rPr lang="en" sz="1700"/>
              <a:t>Selecciona el índice del pivote.</a:t>
            </a:r>
            <a:endParaRPr sz="1700"/>
          </a:p>
          <a:p>
            <a:pPr indent="-336550" lvl="0" marL="457200" rtl="0" algn="just">
              <a:spcBef>
                <a:spcPts val="0"/>
              </a:spcBef>
              <a:spcAft>
                <a:spcPts val="0"/>
              </a:spcAft>
              <a:buSzPts val="1700"/>
              <a:buChar char="●"/>
            </a:pPr>
            <a:r>
              <a:rPr lang="en" sz="1700"/>
              <a:t>Particiona el array.</a:t>
            </a:r>
            <a:endParaRPr sz="1700"/>
          </a:p>
          <a:p>
            <a:pPr indent="-336550" lvl="0" marL="457200" rtl="0" algn="just">
              <a:spcBef>
                <a:spcPts val="0"/>
              </a:spcBef>
              <a:spcAft>
                <a:spcPts val="0"/>
              </a:spcAft>
              <a:buSzPts val="1700"/>
              <a:buChar char="●"/>
            </a:pPr>
            <a:r>
              <a:rPr lang="en" sz="1700"/>
              <a:t>Ordenamiento recursivo de los elementos.</a:t>
            </a:r>
            <a:endParaRPr sz="1700"/>
          </a:p>
        </p:txBody>
      </p:sp>
      <p:sp>
        <p:nvSpPr>
          <p:cNvPr id="977" name="Google Shape;977;p63"/>
          <p:cNvSpPr txBox="1"/>
          <p:nvPr>
            <p:ph idx="4294967295" type="title"/>
          </p:nvPr>
        </p:nvSpPr>
        <p:spPr>
          <a:xfrm>
            <a:off x="720000" y="593600"/>
            <a:ext cx="75015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Pasos para el ordenamiento rápido</a:t>
            </a:r>
            <a:endParaRPr sz="22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ALGORITMOS DE BÚSQUEDA</a:t>
            </a:r>
            <a:endParaRPr/>
          </a:p>
        </p:txBody>
      </p:sp>
      <p:sp>
        <p:nvSpPr>
          <p:cNvPr id="353" name="Google Shape;353;p28"/>
          <p:cNvSpPr txBox="1"/>
          <p:nvPr>
            <p:ph idx="2" type="title"/>
          </p:nvPr>
        </p:nvSpPr>
        <p:spPr>
          <a:xfrm>
            <a:off x="454800" y="21508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4"/>
          <p:cNvSpPr txBox="1"/>
          <p:nvPr>
            <p:ph idx="4294967295" type="title"/>
          </p:nvPr>
        </p:nvSpPr>
        <p:spPr>
          <a:xfrm>
            <a:off x="720000" y="593600"/>
            <a:ext cx="75015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Gráfica:</a:t>
            </a:r>
            <a:endParaRPr sz="2200">
              <a:solidFill>
                <a:schemeClr val="dk2"/>
              </a:solidFill>
            </a:endParaRPr>
          </a:p>
        </p:txBody>
      </p:sp>
      <p:pic>
        <p:nvPicPr>
          <p:cNvPr id="983" name="Google Shape;983;p64"/>
          <p:cNvPicPr preferRelativeResize="0"/>
          <p:nvPr/>
        </p:nvPicPr>
        <p:blipFill>
          <a:blip r:embed="rId3">
            <a:alphaModFix/>
          </a:blip>
          <a:stretch>
            <a:fillRect/>
          </a:stretch>
        </p:blipFill>
        <p:spPr>
          <a:xfrm>
            <a:off x="2076475" y="593600"/>
            <a:ext cx="4439439" cy="40072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5"/>
          <p:cNvSpPr txBox="1"/>
          <p:nvPr>
            <p:ph type="title"/>
          </p:nvPr>
        </p:nvSpPr>
        <p:spPr>
          <a:xfrm>
            <a:off x="800250" y="110850"/>
            <a:ext cx="26415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Código</a:t>
            </a:r>
            <a:endParaRPr sz="2200"/>
          </a:p>
        </p:txBody>
      </p:sp>
      <p:sp>
        <p:nvSpPr>
          <p:cNvPr id="989" name="Google Shape;989;p65"/>
          <p:cNvSpPr txBox="1"/>
          <p:nvPr>
            <p:ph type="title"/>
          </p:nvPr>
        </p:nvSpPr>
        <p:spPr>
          <a:xfrm>
            <a:off x="5174150" y="1954075"/>
            <a:ext cx="2641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Salida del código:</a:t>
            </a:r>
            <a:endParaRPr sz="1400"/>
          </a:p>
        </p:txBody>
      </p:sp>
      <p:cxnSp>
        <p:nvCxnSpPr>
          <p:cNvPr id="990" name="Google Shape;990;p65"/>
          <p:cNvCxnSpPr>
            <a:endCxn id="991" idx="1"/>
          </p:cNvCxnSpPr>
          <p:nvPr/>
        </p:nvCxnSpPr>
        <p:spPr>
          <a:xfrm flipH="1" rot="10800000">
            <a:off x="4653650" y="2800188"/>
            <a:ext cx="520500" cy="2700"/>
          </a:xfrm>
          <a:prstGeom prst="straightConnector1">
            <a:avLst/>
          </a:prstGeom>
          <a:noFill/>
          <a:ln cap="flat" cmpd="sng" w="38100">
            <a:solidFill>
              <a:schemeClr val="accent6"/>
            </a:solidFill>
            <a:prstDash val="solid"/>
            <a:round/>
            <a:headEnd len="med" w="med" type="none"/>
            <a:tailEnd len="med" w="med" type="triangle"/>
          </a:ln>
        </p:spPr>
      </p:cxnSp>
      <p:pic>
        <p:nvPicPr>
          <p:cNvPr id="992" name="Google Shape;992;p65"/>
          <p:cNvPicPr preferRelativeResize="0"/>
          <p:nvPr/>
        </p:nvPicPr>
        <p:blipFill>
          <a:blip r:embed="rId3">
            <a:alphaModFix/>
          </a:blip>
          <a:stretch>
            <a:fillRect/>
          </a:stretch>
        </p:blipFill>
        <p:spPr>
          <a:xfrm>
            <a:off x="5326550" y="2547775"/>
            <a:ext cx="1838325" cy="723900"/>
          </a:xfrm>
          <a:prstGeom prst="rect">
            <a:avLst/>
          </a:prstGeom>
          <a:noFill/>
          <a:ln>
            <a:noFill/>
          </a:ln>
        </p:spPr>
      </p:pic>
      <p:pic>
        <p:nvPicPr>
          <p:cNvPr id="993" name="Google Shape;993;p65"/>
          <p:cNvPicPr preferRelativeResize="0"/>
          <p:nvPr/>
        </p:nvPicPr>
        <p:blipFill>
          <a:blip r:embed="rId4">
            <a:alphaModFix/>
          </a:blip>
          <a:stretch>
            <a:fillRect/>
          </a:stretch>
        </p:blipFill>
        <p:spPr>
          <a:xfrm>
            <a:off x="800250" y="598875"/>
            <a:ext cx="3701000" cy="4310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6"/>
          <p:cNvSpPr txBox="1"/>
          <p:nvPr>
            <p:ph type="title"/>
          </p:nvPr>
        </p:nvSpPr>
        <p:spPr>
          <a:xfrm>
            <a:off x="328250" y="343200"/>
            <a:ext cx="82719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Ordenamiento por Montículos (Heapsort)</a:t>
            </a:r>
            <a:endParaRPr sz="2700"/>
          </a:p>
        </p:txBody>
      </p:sp>
      <p:sp>
        <p:nvSpPr>
          <p:cNvPr id="999" name="Google Shape;999;p66"/>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1000" name="Google Shape;1000;p66"/>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Selecciona</a:t>
            </a:r>
            <a:r>
              <a:rPr lang="en" sz="1600">
                <a:solidFill>
                  <a:schemeClr val="dk2"/>
                </a:solidFill>
              </a:rPr>
              <a:t> </a:t>
            </a:r>
            <a:endParaRPr sz="1600">
              <a:solidFill>
                <a:schemeClr val="dk2"/>
              </a:solidFill>
            </a:endParaRPr>
          </a:p>
        </p:txBody>
      </p:sp>
      <p:sp>
        <p:nvSpPr>
          <p:cNvPr id="1001" name="Google Shape;1001;p66"/>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rPr lang="en" sz="1200">
                <a:latin typeface="Times New Roman"/>
                <a:ea typeface="Times New Roman"/>
                <a:cs typeface="Times New Roman"/>
                <a:sym typeface="Times New Roman"/>
              </a:rPr>
              <a:t>E</a:t>
            </a:r>
            <a:r>
              <a:rPr lang="en" sz="1200">
                <a:latin typeface="Times New Roman"/>
                <a:ea typeface="Times New Roman"/>
                <a:cs typeface="Times New Roman"/>
                <a:sym typeface="Times New Roman"/>
              </a:rPr>
              <a:t>l elemento máximo del array usando </a:t>
            </a:r>
            <a:r>
              <a:rPr b="1" lang="en" sz="1200">
                <a:latin typeface="Times New Roman"/>
                <a:ea typeface="Times New Roman"/>
                <a:cs typeface="Times New Roman"/>
                <a:sym typeface="Times New Roman"/>
              </a:rPr>
              <a:t>max-heap</a:t>
            </a:r>
            <a:r>
              <a:rPr lang="en" sz="1200">
                <a:latin typeface="Times New Roman"/>
                <a:ea typeface="Times New Roman"/>
                <a:cs typeface="Times New Roman"/>
                <a:sym typeface="Times New Roman"/>
              </a:rPr>
              <a:t> y lo coloca en su posición final del array.</a:t>
            </a:r>
            <a:endParaRPr sz="11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400"/>
          </a:p>
        </p:txBody>
      </p:sp>
      <p:sp>
        <p:nvSpPr>
          <p:cNvPr id="1002" name="Google Shape;1002;p66"/>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1003" name="Google Shape;1003;p66"/>
          <p:cNvSpPr txBox="1"/>
          <p:nvPr>
            <p:ph idx="4294967295" type="subTitle"/>
          </p:nvPr>
        </p:nvSpPr>
        <p:spPr>
          <a:xfrm flipH="1">
            <a:off x="5339475" y="1570575"/>
            <a:ext cx="2698800" cy="274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400"/>
              <a:t>Valores de una lista</a:t>
            </a:r>
            <a:endParaRPr sz="2200">
              <a:solidFill>
                <a:schemeClr val="dk2"/>
              </a:solidFill>
              <a:latin typeface="Arial"/>
              <a:ea typeface="Arial"/>
              <a:cs typeface="Arial"/>
              <a:sym typeface="Arial"/>
            </a:endParaRPr>
          </a:p>
          <a:p>
            <a:pPr indent="0" lvl="0" marL="0" rtl="0" algn="l">
              <a:spcBef>
                <a:spcPts val="1600"/>
              </a:spcBef>
              <a:spcAft>
                <a:spcPts val="1600"/>
              </a:spcAft>
              <a:buNone/>
            </a:pPr>
            <a:r>
              <a:t/>
            </a:r>
            <a:endParaRPr sz="1400"/>
          </a:p>
        </p:txBody>
      </p:sp>
      <p:sp>
        <p:nvSpPr>
          <p:cNvPr id="1004" name="Google Shape;1004;p66"/>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1005" name="Google Shape;1005;p66"/>
          <p:cNvSpPr txBox="1"/>
          <p:nvPr>
            <p:ph idx="4294967295" type="subTitle"/>
          </p:nvPr>
        </p:nvSpPr>
        <p:spPr>
          <a:xfrm flipH="1">
            <a:off x="5339550" y="3515725"/>
            <a:ext cx="34032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La principal ventaja es su simplicidad y buen rendimiento cuando se trabaja con una pequeña lista</a:t>
            </a:r>
            <a:r>
              <a:rPr b="1" lang="en" sz="1000">
                <a:latin typeface="Arial"/>
                <a:ea typeface="Arial"/>
                <a:cs typeface="Arial"/>
                <a:sym typeface="Arial"/>
              </a:rPr>
              <a:t>.</a:t>
            </a:r>
            <a:endParaRPr sz="650">
              <a:latin typeface="Arial"/>
              <a:ea typeface="Arial"/>
              <a:cs typeface="Arial"/>
              <a:sym typeface="Arial"/>
            </a:endParaRPr>
          </a:p>
          <a:p>
            <a:pPr indent="0" lvl="0" marL="0" rtl="0" algn="l">
              <a:spcBef>
                <a:spcPts val="0"/>
              </a:spcBef>
              <a:spcAft>
                <a:spcPts val="1600"/>
              </a:spcAft>
              <a:buSzPts val="688"/>
              <a:buNone/>
            </a:pPr>
            <a:r>
              <a:t/>
            </a:r>
            <a:endParaRPr sz="1037">
              <a:highlight>
                <a:schemeClr val="dk1"/>
              </a:highlight>
              <a:latin typeface="Calibri"/>
              <a:ea typeface="Calibri"/>
              <a:cs typeface="Calibri"/>
              <a:sym typeface="Calibri"/>
            </a:endParaRPr>
          </a:p>
        </p:txBody>
      </p:sp>
      <p:sp>
        <p:nvSpPr>
          <p:cNvPr id="1006" name="Google Shape;1006;p66"/>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1007" name="Google Shape;1007;p66"/>
          <p:cNvSpPr txBox="1"/>
          <p:nvPr>
            <p:ph idx="4294967295" type="subTitle"/>
          </p:nvPr>
        </p:nvSpPr>
        <p:spPr>
          <a:xfrm flipH="1">
            <a:off x="5339500" y="4238150"/>
            <a:ext cx="35946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No recursivo, no estable, con complejidad computacional o(nlogn)</a:t>
            </a:r>
            <a:endParaRPr sz="1000">
              <a:latin typeface="Arial"/>
              <a:ea typeface="Arial"/>
              <a:cs typeface="Arial"/>
              <a:sym typeface="Arial"/>
            </a:endParaRPr>
          </a:p>
          <a:p>
            <a:pPr indent="0" lvl="0" marL="0" rtl="0" algn="just">
              <a:lnSpc>
                <a:spcPct val="150000"/>
              </a:lnSpc>
              <a:spcBef>
                <a:spcPts val="0"/>
              </a:spcBef>
              <a:spcAft>
                <a:spcPts val="0"/>
              </a:spcAft>
              <a:buNone/>
            </a:pPr>
            <a:r>
              <a:t/>
            </a:r>
            <a:endParaRPr sz="1000">
              <a:latin typeface="Arial"/>
              <a:ea typeface="Arial"/>
              <a:cs typeface="Arial"/>
              <a:sym typeface="Arial"/>
            </a:endParaRPr>
          </a:p>
          <a:p>
            <a:pPr indent="0" lvl="0" marL="0" rtl="0" algn="l">
              <a:spcBef>
                <a:spcPts val="0"/>
              </a:spcBef>
              <a:spcAft>
                <a:spcPts val="1600"/>
              </a:spcAft>
              <a:buNone/>
            </a:pPr>
            <a:r>
              <a:t/>
            </a:r>
            <a:endParaRPr sz="1400">
              <a:latin typeface="Arial"/>
              <a:ea typeface="Arial"/>
              <a:cs typeface="Arial"/>
              <a:sym typeface="Arial"/>
            </a:endParaRPr>
          </a:p>
        </p:txBody>
      </p:sp>
      <p:sp>
        <p:nvSpPr>
          <p:cNvPr id="1008" name="Google Shape;1008;p66"/>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1010" name="Google Shape;1010;p66"/>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6"/>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6"/>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6"/>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6"/>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6"/>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6"/>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66"/>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20" name="Google Shape;1020;p66"/>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21" name="Google Shape;1021;p66"/>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22" name="Google Shape;1022;p66"/>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1023" name="Google Shape;1023;p66"/>
          <p:cNvSpPr txBox="1"/>
          <p:nvPr/>
        </p:nvSpPr>
        <p:spPr>
          <a:xfrm>
            <a:off x="469475" y="1347600"/>
            <a:ext cx="2882400" cy="28815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FFFFFF"/>
                </a:solidFill>
              </a:rPr>
              <a:t>Este algoritmo, está basado en la comparación y funciona de manera similar al ordenamiento por selección.</a:t>
            </a:r>
            <a:endParaRPr sz="1300">
              <a:solidFill>
                <a:srgbClr val="FFFFFF"/>
              </a:solidFill>
            </a:endParaRPr>
          </a:p>
          <a:p>
            <a:pPr indent="0" lvl="0" marL="0" rtl="0" algn="just">
              <a:lnSpc>
                <a:spcPct val="150000"/>
              </a:lnSpc>
              <a:spcBef>
                <a:spcPts val="0"/>
              </a:spcBef>
              <a:spcAft>
                <a:spcPts val="0"/>
              </a:spcAft>
              <a:buNone/>
            </a:pPr>
            <a:r>
              <a:rPr lang="en" sz="1300">
                <a:solidFill>
                  <a:srgbClr val="FFFFFF"/>
                </a:solidFill>
              </a:rPr>
              <a:t>Además, el montón es una estructura de datos especial basada en un árbol binario.</a:t>
            </a:r>
            <a:endParaRPr sz="1300">
              <a:solidFill>
                <a:srgbClr val="FFFFFF"/>
              </a:solidFill>
            </a:endParaRPr>
          </a:p>
          <a:p>
            <a:pPr indent="0" lvl="0" marL="0" rtl="0" algn="l">
              <a:lnSpc>
                <a:spcPct val="115000"/>
              </a:lnSpc>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024" name="Google Shape;1024;p66"/>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pic>
        <p:nvPicPr>
          <p:cNvPr id="1025" name="Google Shape;1025;p66"/>
          <p:cNvPicPr preferRelativeResize="0"/>
          <p:nvPr/>
        </p:nvPicPr>
        <p:blipFill>
          <a:blip r:embed="rId3">
            <a:alphaModFix/>
          </a:blip>
          <a:stretch>
            <a:fillRect/>
          </a:stretch>
        </p:blipFill>
        <p:spPr>
          <a:xfrm>
            <a:off x="630675" y="3529990"/>
            <a:ext cx="2501400" cy="14394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7"/>
          <p:cNvSpPr txBox="1"/>
          <p:nvPr>
            <p:ph type="ctrTitle"/>
          </p:nvPr>
        </p:nvSpPr>
        <p:spPr>
          <a:xfrm flipH="1">
            <a:off x="1782875" y="1908250"/>
            <a:ext cx="946500" cy="588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1031" name="Google Shape;1031;p67"/>
          <p:cNvSpPr txBox="1"/>
          <p:nvPr>
            <p:ph idx="1" type="subTitle"/>
          </p:nvPr>
        </p:nvSpPr>
        <p:spPr>
          <a:xfrm flipH="1">
            <a:off x="305525" y="2663250"/>
            <a:ext cx="3901200" cy="17148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HeapSort()</a:t>
            </a:r>
            <a:endParaRPr/>
          </a:p>
          <a:p>
            <a:pPr indent="-336550" lvl="0" marL="457200" rtl="0" algn="l">
              <a:spcBef>
                <a:spcPts val="0"/>
              </a:spcBef>
              <a:spcAft>
                <a:spcPts val="0"/>
              </a:spcAft>
              <a:buSzPts val="1700"/>
              <a:buChar char="●"/>
            </a:pPr>
            <a:r>
              <a:rPr lang="en" sz="1700"/>
              <a:t>Construye un montón máximo.</a:t>
            </a:r>
            <a:endParaRPr sz="1700"/>
          </a:p>
          <a:p>
            <a:pPr indent="-336550" lvl="0" marL="457200" rtl="0" algn="l">
              <a:spcBef>
                <a:spcPts val="0"/>
              </a:spcBef>
              <a:spcAft>
                <a:spcPts val="0"/>
              </a:spcAft>
              <a:buSzPts val="1700"/>
              <a:buChar char="●"/>
            </a:pPr>
            <a:r>
              <a:rPr lang="en" sz="1700"/>
              <a:t>A[0] </a:t>
            </a:r>
            <a:r>
              <a:rPr lang="en" sz="1700"/>
              <a:t>contendrá</a:t>
            </a:r>
            <a:r>
              <a:rPr lang="en" sz="1700"/>
              <a:t> el elemento máximo.</a:t>
            </a:r>
            <a:endParaRPr sz="1700"/>
          </a:p>
        </p:txBody>
      </p:sp>
      <p:sp>
        <p:nvSpPr>
          <p:cNvPr id="1032" name="Google Shape;1032;p67"/>
          <p:cNvSpPr txBox="1"/>
          <p:nvPr>
            <p:ph idx="2" type="ctrTitle"/>
          </p:nvPr>
        </p:nvSpPr>
        <p:spPr>
          <a:xfrm flipH="1">
            <a:off x="6233250" y="1908250"/>
            <a:ext cx="734700" cy="5880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2</a:t>
            </a:r>
            <a:endParaRPr b="1" sz="3500"/>
          </a:p>
        </p:txBody>
      </p:sp>
      <p:sp>
        <p:nvSpPr>
          <p:cNvPr id="1033" name="Google Shape;1033;p67"/>
          <p:cNvSpPr txBox="1"/>
          <p:nvPr>
            <p:ph idx="3" type="subTitle"/>
          </p:nvPr>
        </p:nvSpPr>
        <p:spPr>
          <a:xfrm flipH="1">
            <a:off x="4777225" y="2663250"/>
            <a:ext cx="4323000" cy="2185200"/>
          </a:xfrm>
          <a:prstGeom prst="rect">
            <a:avLst/>
          </a:prstGeom>
        </p:spPr>
        <p:txBody>
          <a:bodyPr anchorCtr="0" anchor="t" bIns="0" lIns="91425" spcFirstLastPara="1" rIns="91425" wrap="square" tIns="0">
            <a:noAutofit/>
          </a:bodyPr>
          <a:lstStyle/>
          <a:p>
            <a:pPr indent="0" lvl="0" marL="0" rtl="0" algn="just">
              <a:spcBef>
                <a:spcPts val="0"/>
              </a:spcBef>
              <a:spcAft>
                <a:spcPts val="0"/>
              </a:spcAft>
              <a:buNone/>
            </a:pPr>
            <a:r>
              <a:rPr lang="en"/>
              <a:t>Heapify()</a:t>
            </a:r>
            <a:endParaRPr/>
          </a:p>
          <a:p>
            <a:pPr indent="-323850" lvl="0" marL="457200" rtl="0" algn="just">
              <a:spcBef>
                <a:spcPts val="0"/>
              </a:spcBef>
              <a:spcAft>
                <a:spcPts val="0"/>
              </a:spcAft>
              <a:buSzPts val="1500"/>
              <a:buChar char="●"/>
            </a:pPr>
            <a:r>
              <a:rPr lang="en" sz="1500"/>
              <a:t>Inicializa el índice parent.</a:t>
            </a:r>
            <a:endParaRPr sz="1500"/>
          </a:p>
          <a:p>
            <a:pPr indent="-323850" lvl="0" marL="457200" rtl="0" algn="just">
              <a:spcBef>
                <a:spcPts val="0"/>
              </a:spcBef>
              <a:spcAft>
                <a:spcPts val="0"/>
              </a:spcAft>
              <a:buSzPts val="1500"/>
              <a:buChar char="●"/>
            </a:pPr>
            <a:r>
              <a:rPr lang="en" sz="1500"/>
              <a:t>Calcula leftChild y rightChild.</a:t>
            </a:r>
            <a:endParaRPr sz="1500"/>
          </a:p>
          <a:p>
            <a:pPr indent="-323850" lvl="0" marL="457200" rtl="0" algn="just">
              <a:spcBef>
                <a:spcPts val="0"/>
              </a:spcBef>
              <a:spcAft>
                <a:spcPts val="0"/>
              </a:spcAft>
              <a:buSzPts val="1500"/>
              <a:buChar char="●"/>
            </a:pPr>
            <a:r>
              <a:rPr lang="en" sz="1500"/>
              <a:t>Compara leftChild con el índice parent.</a:t>
            </a:r>
            <a:endParaRPr sz="1500"/>
          </a:p>
          <a:p>
            <a:pPr indent="-323850" lvl="0" marL="457200" rtl="0" algn="just">
              <a:spcBef>
                <a:spcPts val="0"/>
              </a:spcBef>
              <a:spcAft>
                <a:spcPts val="0"/>
              </a:spcAft>
              <a:buSzPts val="1500"/>
              <a:buChar char="●"/>
            </a:pPr>
            <a:r>
              <a:rPr lang="en" sz="1500"/>
              <a:t>Compara rightChild con el índice parent.</a:t>
            </a:r>
            <a:endParaRPr sz="1500"/>
          </a:p>
          <a:p>
            <a:pPr indent="-323850" lvl="0" marL="457200" rtl="0" algn="just">
              <a:spcBef>
                <a:spcPts val="0"/>
              </a:spcBef>
              <a:spcAft>
                <a:spcPts val="0"/>
              </a:spcAft>
              <a:buSzPts val="1500"/>
              <a:buChar char="●"/>
            </a:pPr>
            <a:r>
              <a:rPr lang="en" sz="1500"/>
              <a:t>Heapify() recursivo.</a:t>
            </a:r>
            <a:endParaRPr sz="1500"/>
          </a:p>
        </p:txBody>
      </p:sp>
      <p:sp>
        <p:nvSpPr>
          <p:cNvPr id="1034" name="Google Shape;1034;p67"/>
          <p:cNvSpPr txBox="1"/>
          <p:nvPr>
            <p:ph idx="4294967295" type="title"/>
          </p:nvPr>
        </p:nvSpPr>
        <p:spPr>
          <a:xfrm>
            <a:off x="720000" y="593600"/>
            <a:ext cx="75015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Pasos para el ordenamiento por montículos</a:t>
            </a:r>
            <a:endParaRPr sz="22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800250" y="110850"/>
            <a:ext cx="26415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Código</a:t>
            </a:r>
            <a:endParaRPr sz="2200"/>
          </a:p>
        </p:txBody>
      </p:sp>
      <p:sp>
        <p:nvSpPr>
          <p:cNvPr id="1040" name="Google Shape;1040;p68"/>
          <p:cNvSpPr txBox="1"/>
          <p:nvPr>
            <p:ph type="title"/>
          </p:nvPr>
        </p:nvSpPr>
        <p:spPr>
          <a:xfrm>
            <a:off x="5174150" y="1954075"/>
            <a:ext cx="2641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Salida del código:</a:t>
            </a:r>
            <a:endParaRPr sz="1400"/>
          </a:p>
        </p:txBody>
      </p:sp>
      <p:cxnSp>
        <p:nvCxnSpPr>
          <p:cNvPr id="1041" name="Google Shape;1041;p68"/>
          <p:cNvCxnSpPr>
            <a:endCxn id="1042" idx="1"/>
          </p:cNvCxnSpPr>
          <p:nvPr/>
        </p:nvCxnSpPr>
        <p:spPr>
          <a:xfrm flipH="1" rot="10800000">
            <a:off x="4653650" y="2800188"/>
            <a:ext cx="520500" cy="2700"/>
          </a:xfrm>
          <a:prstGeom prst="straightConnector1">
            <a:avLst/>
          </a:prstGeom>
          <a:noFill/>
          <a:ln cap="flat" cmpd="sng" w="38100">
            <a:solidFill>
              <a:schemeClr val="accent6"/>
            </a:solidFill>
            <a:prstDash val="solid"/>
            <a:round/>
            <a:headEnd len="med" w="med" type="none"/>
            <a:tailEnd len="med" w="med" type="triangle"/>
          </a:ln>
        </p:spPr>
      </p:cxnSp>
      <p:pic>
        <p:nvPicPr>
          <p:cNvPr id="1043" name="Google Shape;1043;p68"/>
          <p:cNvPicPr preferRelativeResize="0"/>
          <p:nvPr/>
        </p:nvPicPr>
        <p:blipFill>
          <a:blip r:embed="rId3">
            <a:alphaModFix/>
          </a:blip>
          <a:stretch>
            <a:fillRect/>
          </a:stretch>
        </p:blipFill>
        <p:spPr>
          <a:xfrm>
            <a:off x="5326550" y="2547775"/>
            <a:ext cx="1819275" cy="657225"/>
          </a:xfrm>
          <a:prstGeom prst="rect">
            <a:avLst/>
          </a:prstGeom>
          <a:noFill/>
          <a:ln>
            <a:noFill/>
          </a:ln>
        </p:spPr>
      </p:pic>
      <p:pic>
        <p:nvPicPr>
          <p:cNvPr id="1044" name="Google Shape;1044;p68"/>
          <p:cNvPicPr preferRelativeResize="0"/>
          <p:nvPr/>
        </p:nvPicPr>
        <p:blipFill>
          <a:blip r:embed="rId4">
            <a:alphaModFix/>
          </a:blip>
          <a:stretch>
            <a:fillRect/>
          </a:stretch>
        </p:blipFill>
        <p:spPr>
          <a:xfrm>
            <a:off x="567025" y="636975"/>
            <a:ext cx="4010425" cy="429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69"/>
          <p:cNvSpPr txBox="1"/>
          <p:nvPr>
            <p:ph type="title"/>
          </p:nvPr>
        </p:nvSpPr>
        <p:spPr>
          <a:xfrm>
            <a:off x="328250" y="343200"/>
            <a:ext cx="82719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Ordenamiento Radix</a:t>
            </a:r>
            <a:endParaRPr/>
          </a:p>
        </p:txBody>
      </p:sp>
      <p:sp>
        <p:nvSpPr>
          <p:cNvPr id="1050" name="Google Shape;1050;p69"/>
          <p:cNvSpPr txBox="1"/>
          <p:nvPr>
            <p:ph idx="4294967295" type="subTitle"/>
          </p:nvPr>
        </p:nvSpPr>
        <p:spPr>
          <a:xfrm flipH="1">
            <a:off x="870575" y="2926050"/>
            <a:ext cx="2435700" cy="442200"/>
          </a:xfrm>
          <a:prstGeom prst="rect">
            <a:avLst/>
          </a:prstGeom>
        </p:spPr>
        <p:txBody>
          <a:bodyPr anchorCtr="0" anchor="t" bIns="0" lIns="91425" spcFirstLastPara="1" rIns="91425" wrap="square" tIns="0">
            <a:noAutofit/>
          </a:bodyPr>
          <a:lstStyle/>
          <a:p>
            <a:pPr indent="0" lvl="0" marL="0" rtl="0" algn="r">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1051" name="Google Shape;1051;p69"/>
          <p:cNvSpPr txBox="1"/>
          <p:nvPr>
            <p:ph idx="4294967295" type="ctrTitle"/>
          </p:nvPr>
        </p:nvSpPr>
        <p:spPr>
          <a:xfrm flipH="1">
            <a:off x="5329475" y="2158950"/>
            <a:ext cx="2501400" cy="3567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600">
                <a:solidFill>
                  <a:schemeClr val="dk2"/>
                </a:solidFill>
              </a:rPr>
              <a:t>Inserta</a:t>
            </a:r>
            <a:r>
              <a:rPr lang="en" sz="1600">
                <a:solidFill>
                  <a:schemeClr val="dk2"/>
                </a:solidFill>
              </a:rPr>
              <a:t> </a:t>
            </a:r>
            <a:endParaRPr sz="1600">
              <a:solidFill>
                <a:schemeClr val="dk2"/>
              </a:solidFill>
            </a:endParaRPr>
          </a:p>
        </p:txBody>
      </p:sp>
      <p:sp>
        <p:nvSpPr>
          <p:cNvPr id="1052" name="Google Shape;1052;p69"/>
          <p:cNvSpPr txBox="1"/>
          <p:nvPr>
            <p:ph idx="4294967295" type="subTitle"/>
          </p:nvPr>
        </p:nvSpPr>
        <p:spPr>
          <a:xfrm flipH="1">
            <a:off x="5339475" y="2499150"/>
            <a:ext cx="37443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100">
                <a:latin typeface="Arial"/>
                <a:ea typeface="Arial"/>
                <a:cs typeface="Arial"/>
                <a:sym typeface="Arial"/>
              </a:rPr>
              <a:t>Elementos en cubos de acuerdo con el radix.</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1600"/>
              </a:spcBef>
              <a:spcAft>
                <a:spcPts val="1600"/>
              </a:spcAft>
              <a:buNone/>
            </a:pPr>
            <a:r>
              <a:t/>
            </a:r>
            <a:endParaRPr sz="1200"/>
          </a:p>
        </p:txBody>
      </p:sp>
      <p:sp>
        <p:nvSpPr>
          <p:cNvPr id="1053" name="Google Shape;1053;p69"/>
          <p:cNvSpPr txBox="1"/>
          <p:nvPr>
            <p:ph idx="4294967295" type="ctrTitle"/>
          </p:nvPr>
        </p:nvSpPr>
        <p:spPr>
          <a:xfrm flipH="1">
            <a:off x="5231375" y="13489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800">
                <a:solidFill>
                  <a:schemeClr val="dk2"/>
                </a:solidFill>
              </a:rPr>
              <a:t>Ordena</a:t>
            </a:r>
            <a:endParaRPr sz="1800">
              <a:solidFill>
                <a:schemeClr val="dk2"/>
              </a:solidFill>
            </a:endParaRPr>
          </a:p>
        </p:txBody>
      </p:sp>
      <p:sp>
        <p:nvSpPr>
          <p:cNvPr id="1054" name="Google Shape;1054;p69"/>
          <p:cNvSpPr txBox="1"/>
          <p:nvPr>
            <p:ph idx="4294967295" type="subTitle"/>
          </p:nvPr>
        </p:nvSpPr>
        <p:spPr>
          <a:xfrm flipH="1">
            <a:off x="5339475" y="1570575"/>
            <a:ext cx="3403200" cy="6606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100">
                <a:latin typeface="Arial"/>
                <a:ea typeface="Arial"/>
                <a:cs typeface="Arial"/>
                <a:sym typeface="Arial"/>
              </a:rPr>
              <a:t>E</a:t>
            </a:r>
            <a:r>
              <a:rPr lang="en" sz="1100">
                <a:latin typeface="Arial"/>
                <a:ea typeface="Arial"/>
                <a:cs typeface="Arial"/>
                <a:sym typeface="Arial"/>
              </a:rPr>
              <a:t>l algoritmo por medio del conteo de los dígitos desde el menos significativo al más significativo.</a:t>
            </a:r>
            <a:endParaRPr sz="2200">
              <a:solidFill>
                <a:schemeClr val="dk2"/>
              </a:solidFill>
              <a:latin typeface="Arial"/>
              <a:ea typeface="Arial"/>
              <a:cs typeface="Arial"/>
              <a:sym typeface="Arial"/>
            </a:endParaRPr>
          </a:p>
          <a:p>
            <a:pPr indent="0" lvl="0" marL="0" rtl="0" algn="l">
              <a:spcBef>
                <a:spcPts val="0"/>
              </a:spcBef>
              <a:spcAft>
                <a:spcPts val="1600"/>
              </a:spcAft>
              <a:buNone/>
            </a:pPr>
            <a:r>
              <a:t/>
            </a:r>
            <a:endParaRPr sz="1400"/>
          </a:p>
        </p:txBody>
      </p:sp>
      <p:sp>
        <p:nvSpPr>
          <p:cNvPr id="1055" name="Google Shape;1055;p69"/>
          <p:cNvSpPr txBox="1"/>
          <p:nvPr>
            <p:ph idx="4294967295" type="ctrTitle"/>
          </p:nvPr>
        </p:nvSpPr>
        <p:spPr>
          <a:xfrm flipH="1">
            <a:off x="5339551" y="3097500"/>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Ventajas</a:t>
            </a:r>
            <a:endParaRPr sz="1500">
              <a:solidFill>
                <a:schemeClr val="dk2"/>
              </a:solidFill>
            </a:endParaRPr>
          </a:p>
        </p:txBody>
      </p:sp>
      <p:sp>
        <p:nvSpPr>
          <p:cNvPr id="1056" name="Google Shape;1056;p69"/>
          <p:cNvSpPr txBox="1"/>
          <p:nvPr>
            <p:ph idx="4294967295" type="subTitle"/>
          </p:nvPr>
        </p:nvSpPr>
        <p:spPr>
          <a:xfrm flipH="1">
            <a:off x="5339550" y="3515725"/>
            <a:ext cx="34032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La principal ventaja es ser un ordenamiento no comparativo, lo cuál es muy útil en máquinas paralelas</a:t>
            </a:r>
            <a:endParaRPr sz="1037">
              <a:highlight>
                <a:schemeClr val="dk1"/>
              </a:highlight>
              <a:latin typeface="Calibri"/>
              <a:ea typeface="Calibri"/>
              <a:cs typeface="Calibri"/>
              <a:sym typeface="Calibri"/>
            </a:endParaRPr>
          </a:p>
        </p:txBody>
      </p:sp>
      <p:sp>
        <p:nvSpPr>
          <p:cNvPr id="1057" name="Google Shape;1057;p69"/>
          <p:cNvSpPr txBox="1"/>
          <p:nvPr>
            <p:ph idx="4294967295" type="ctrTitle"/>
          </p:nvPr>
        </p:nvSpPr>
        <p:spPr>
          <a:xfrm flipH="1">
            <a:off x="5451175" y="396605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500">
                <a:solidFill>
                  <a:schemeClr val="dk2"/>
                </a:solidFill>
              </a:rPr>
              <a:t>Desventajas</a:t>
            </a:r>
            <a:endParaRPr sz="1500">
              <a:solidFill>
                <a:schemeClr val="dk2"/>
              </a:solidFill>
            </a:endParaRPr>
          </a:p>
        </p:txBody>
      </p:sp>
      <p:sp>
        <p:nvSpPr>
          <p:cNvPr id="1058" name="Google Shape;1058;p69"/>
          <p:cNvSpPr txBox="1"/>
          <p:nvPr>
            <p:ph idx="4294967295" type="subTitle"/>
          </p:nvPr>
        </p:nvSpPr>
        <p:spPr>
          <a:xfrm flipH="1">
            <a:off x="5339500" y="4238150"/>
            <a:ext cx="3594600" cy="578400"/>
          </a:xfrm>
          <a:prstGeom prst="rect">
            <a:avLst/>
          </a:prstGeom>
        </p:spPr>
        <p:txBody>
          <a:bodyPr anchorCtr="0" anchor="t" bIns="0" lIns="91425" spcFirstLastPara="1" rIns="91425" wrap="square" tIns="0">
            <a:noAutofit/>
          </a:bodyPr>
          <a:lstStyle/>
          <a:p>
            <a:pPr indent="0" lvl="0" marL="0" rtl="0" algn="just">
              <a:lnSpc>
                <a:spcPct val="150000"/>
              </a:lnSpc>
              <a:spcBef>
                <a:spcPts val="0"/>
              </a:spcBef>
              <a:spcAft>
                <a:spcPts val="0"/>
              </a:spcAft>
              <a:buNone/>
            </a:pPr>
            <a:r>
              <a:rPr lang="en" sz="1000">
                <a:latin typeface="Arial"/>
                <a:ea typeface="Arial"/>
                <a:cs typeface="Arial"/>
                <a:sym typeface="Arial"/>
              </a:rPr>
              <a:t>Su eficiencia se ve afectada si el número de dígitos en las llaves es demasiado grande.</a:t>
            </a:r>
            <a:endParaRPr sz="1400">
              <a:latin typeface="Arial"/>
              <a:ea typeface="Arial"/>
              <a:cs typeface="Arial"/>
              <a:sym typeface="Arial"/>
            </a:endParaRPr>
          </a:p>
        </p:txBody>
      </p:sp>
      <p:sp>
        <p:nvSpPr>
          <p:cNvPr id="1059" name="Google Shape;1059;p69"/>
          <p:cNvSpPr/>
          <p:nvPr/>
        </p:nvSpPr>
        <p:spPr>
          <a:xfrm>
            <a:off x="0" y="2610900"/>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9"/>
          <p:cNvSpPr txBox="1"/>
          <p:nvPr>
            <p:ph idx="4294967295" type="ctrTitle"/>
          </p:nvPr>
        </p:nvSpPr>
        <p:spPr>
          <a:xfrm flipH="1">
            <a:off x="870550" y="2465100"/>
            <a:ext cx="2435700" cy="3969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HTML5</a:t>
            </a:r>
            <a:endParaRPr sz="3000">
              <a:solidFill>
                <a:schemeClr val="dk1"/>
              </a:solidFill>
            </a:endParaRPr>
          </a:p>
        </p:txBody>
      </p:sp>
      <p:sp>
        <p:nvSpPr>
          <p:cNvPr id="1061" name="Google Shape;1061;p69"/>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9"/>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9"/>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9"/>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9"/>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9"/>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69"/>
          <p:cNvCxnSpPr/>
          <p:nvPr/>
        </p:nvCxnSpPr>
        <p:spPr>
          <a:xfrm flipH="1" rot="10800000">
            <a:off x="3351874" y="15705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71" name="Google Shape;1071;p69"/>
          <p:cNvCxnSpPr/>
          <p:nvPr/>
        </p:nvCxnSpPr>
        <p:spPr>
          <a:xfrm flipH="1" rot="10800000">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72" name="Google Shape;1072;p69"/>
          <p:cNvCxnSpPr/>
          <p:nvPr/>
        </p:nvCxnSpPr>
        <p:spPr>
          <a:xfrm>
            <a:off x="3351874" y="28974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1073" name="Google Shape;1073;p69"/>
          <p:cNvCxnSpPr/>
          <p:nvPr/>
        </p:nvCxnSpPr>
        <p:spPr>
          <a:xfrm>
            <a:off x="3351874" y="28975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
        <p:nvSpPr>
          <p:cNvPr id="1074" name="Google Shape;1074;p69"/>
          <p:cNvSpPr txBox="1"/>
          <p:nvPr/>
        </p:nvSpPr>
        <p:spPr>
          <a:xfrm>
            <a:off x="328250" y="2220875"/>
            <a:ext cx="3023700" cy="1285200"/>
          </a:xfrm>
          <a:prstGeom prst="rect">
            <a:avLst/>
          </a:prstGeom>
          <a:solidFill>
            <a:schemeClr val="accent4"/>
          </a:solid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rgbClr val="FFFFFF"/>
                </a:solidFill>
              </a:rPr>
              <a:t>Este algoritmo, consiste en evitar las comparaciones insertando elementos en cubos de acuerdo con el radix (base). </a:t>
            </a:r>
            <a:endParaRPr sz="1800">
              <a:solidFill>
                <a:schemeClr val="lt1"/>
              </a:solidFill>
            </a:endParaRPr>
          </a:p>
        </p:txBody>
      </p:sp>
      <p:sp>
        <p:nvSpPr>
          <p:cNvPr id="1075" name="Google Shape;1075;p69"/>
          <p:cNvSpPr txBox="1"/>
          <p:nvPr/>
        </p:nvSpPr>
        <p:spPr>
          <a:xfrm>
            <a:off x="9652275" y="3332325"/>
            <a:ext cx="60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0"/>
          <p:cNvSpPr txBox="1"/>
          <p:nvPr>
            <p:ph type="ctrTitle"/>
          </p:nvPr>
        </p:nvSpPr>
        <p:spPr>
          <a:xfrm flipH="1">
            <a:off x="1782875" y="1908250"/>
            <a:ext cx="946500" cy="588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b="1" lang="en" sz="3500"/>
              <a:t>01</a:t>
            </a:r>
            <a:endParaRPr b="1" sz="3500"/>
          </a:p>
        </p:txBody>
      </p:sp>
      <p:sp>
        <p:nvSpPr>
          <p:cNvPr id="1081" name="Google Shape;1081;p70"/>
          <p:cNvSpPr txBox="1"/>
          <p:nvPr>
            <p:ph idx="1" type="subTitle"/>
          </p:nvPr>
        </p:nvSpPr>
        <p:spPr>
          <a:xfrm flipH="1">
            <a:off x="305525" y="2587050"/>
            <a:ext cx="3901200" cy="17148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Encontrar el elemento más grande dentro del array.</a:t>
            </a:r>
            <a:endParaRPr b="1">
              <a:latin typeface="Overpass Mono"/>
              <a:ea typeface="Overpass Mono"/>
              <a:cs typeface="Overpass Mono"/>
              <a:sym typeface="Overpass Mono"/>
            </a:endParaRPr>
          </a:p>
        </p:txBody>
      </p:sp>
      <p:sp>
        <p:nvSpPr>
          <p:cNvPr id="1082" name="Google Shape;1082;p70"/>
          <p:cNvSpPr txBox="1"/>
          <p:nvPr>
            <p:ph idx="2" type="ctrTitle"/>
          </p:nvPr>
        </p:nvSpPr>
        <p:spPr>
          <a:xfrm flipH="1">
            <a:off x="6233250" y="1908250"/>
            <a:ext cx="734700" cy="5880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b="1" lang="en" sz="3500"/>
              <a:t>0</a:t>
            </a:r>
            <a:r>
              <a:rPr lang="en"/>
              <a:t>2</a:t>
            </a:r>
            <a:endParaRPr b="1" sz="3500"/>
          </a:p>
        </p:txBody>
      </p:sp>
      <p:sp>
        <p:nvSpPr>
          <p:cNvPr id="1083" name="Google Shape;1083;p70"/>
          <p:cNvSpPr txBox="1"/>
          <p:nvPr>
            <p:ph idx="3" type="subTitle"/>
          </p:nvPr>
        </p:nvSpPr>
        <p:spPr>
          <a:xfrm flipH="1">
            <a:off x="4777200" y="2587050"/>
            <a:ext cx="3646800" cy="1080600"/>
          </a:xfrm>
          <a:prstGeom prst="rect">
            <a:avLst/>
          </a:prstGeom>
        </p:spPr>
        <p:txBody>
          <a:bodyPr anchorCtr="0" anchor="t" bIns="0" lIns="91425" spcFirstLastPara="1" rIns="91425" wrap="square" tIns="0">
            <a:noAutofit/>
          </a:bodyPr>
          <a:lstStyle/>
          <a:p>
            <a:pPr indent="0" lvl="0" marL="0" rtl="0" algn="just">
              <a:spcBef>
                <a:spcPts val="0"/>
              </a:spcBef>
              <a:spcAft>
                <a:spcPts val="0"/>
              </a:spcAft>
              <a:buNone/>
            </a:pPr>
            <a:r>
              <a:rPr lang="en"/>
              <a:t>Ordenar cada dígito empezando por el menos significativo.</a:t>
            </a:r>
            <a:endParaRPr b="1" sz="2200">
              <a:latin typeface="Overpass Mono"/>
              <a:ea typeface="Overpass Mono"/>
              <a:cs typeface="Overpass Mono"/>
              <a:sym typeface="Overpass Mono"/>
            </a:endParaRPr>
          </a:p>
        </p:txBody>
      </p:sp>
      <p:sp>
        <p:nvSpPr>
          <p:cNvPr id="1084" name="Google Shape;1084;p70"/>
          <p:cNvSpPr txBox="1"/>
          <p:nvPr>
            <p:ph idx="4294967295" type="title"/>
          </p:nvPr>
        </p:nvSpPr>
        <p:spPr>
          <a:xfrm>
            <a:off x="720000" y="593600"/>
            <a:ext cx="75015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rPr>
              <a:t>Pasos para el ordenamiento radix</a:t>
            </a:r>
            <a:endParaRPr sz="22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1"/>
          <p:cNvSpPr txBox="1"/>
          <p:nvPr>
            <p:ph type="title"/>
          </p:nvPr>
        </p:nvSpPr>
        <p:spPr>
          <a:xfrm>
            <a:off x="800250" y="110850"/>
            <a:ext cx="2641500" cy="8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Código</a:t>
            </a:r>
            <a:endParaRPr sz="2200"/>
          </a:p>
        </p:txBody>
      </p:sp>
      <p:pic>
        <p:nvPicPr>
          <p:cNvPr id="1090" name="Google Shape;1090;p71"/>
          <p:cNvPicPr preferRelativeResize="0"/>
          <p:nvPr/>
        </p:nvPicPr>
        <p:blipFill>
          <a:blip r:embed="rId3">
            <a:alphaModFix/>
          </a:blip>
          <a:stretch>
            <a:fillRect/>
          </a:stretch>
        </p:blipFill>
        <p:spPr>
          <a:xfrm>
            <a:off x="800250" y="636975"/>
            <a:ext cx="3820025" cy="4326425"/>
          </a:xfrm>
          <a:prstGeom prst="rect">
            <a:avLst/>
          </a:prstGeom>
          <a:noFill/>
          <a:ln>
            <a:noFill/>
          </a:ln>
        </p:spPr>
      </p:pic>
      <p:pic>
        <p:nvPicPr>
          <p:cNvPr id="1091" name="Google Shape;1091;p71"/>
          <p:cNvPicPr preferRelativeResize="0"/>
          <p:nvPr/>
        </p:nvPicPr>
        <p:blipFill>
          <a:blip r:embed="rId4">
            <a:alphaModFix/>
          </a:blip>
          <a:stretch>
            <a:fillRect/>
          </a:stretch>
        </p:blipFill>
        <p:spPr>
          <a:xfrm>
            <a:off x="5174150" y="2395375"/>
            <a:ext cx="3486150" cy="809625"/>
          </a:xfrm>
          <a:prstGeom prst="rect">
            <a:avLst/>
          </a:prstGeom>
          <a:noFill/>
          <a:ln>
            <a:noFill/>
          </a:ln>
        </p:spPr>
      </p:pic>
      <p:sp>
        <p:nvSpPr>
          <p:cNvPr id="1092" name="Google Shape;1092;p71"/>
          <p:cNvSpPr txBox="1"/>
          <p:nvPr>
            <p:ph type="title"/>
          </p:nvPr>
        </p:nvSpPr>
        <p:spPr>
          <a:xfrm>
            <a:off x="5174150" y="1954075"/>
            <a:ext cx="2641500" cy="4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Salida del c</a:t>
            </a:r>
            <a:r>
              <a:rPr lang="en" sz="1400"/>
              <a:t>ódigo:</a:t>
            </a:r>
            <a:endParaRPr sz="1400"/>
          </a:p>
        </p:txBody>
      </p:sp>
      <p:cxnSp>
        <p:nvCxnSpPr>
          <p:cNvPr id="1093" name="Google Shape;1093;p71"/>
          <p:cNvCxnSpPr>
            <a:endCxn id="1091" idx="1"/>
          </p:cNvCxnSpPr>
          <p:nvPr/>
        </p:nvCxnSpPr>
        <p:spPr>
          <a:xfrm flipH="1" rot="10800000">
            <a:off x="4653650" y="2800188"/>
            <a:ext cx="520500" cy="2700"/>
          </a:xfrm>
          <a:prstGeom prst="straightConnector1">
            <a:avLst/>
          </a:prstGeom>
          <a:noFill/>
          <a:ln cap="flat" cmpd="sng" w="38100">
            <a:solidFill>
              <a:schemeClr val="accent6"/>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7" name="Shape 1097"/>
        <p:cNvGrpSpPr/>
        <p:nvPr/>
      </p:nvGrpSpPr>
      <p:grpSpPr>
        <a:xfrm>
          <a:off x="0" y="0"/>
          <a:ext cx="0" cy="0"/>
          <a:chOff x="0" y="0"/>
          <a:chExt cx="0" cy="0"/>
        </a:xfrm>
      </p:grpSpPr>
      <p:sp>
        <p:nvSpPr>
          <p:cNvPr id="1098" name="Google Shape;1098;p72"/>
          <p:cNvSpPr txBox="1"/>
          <p:nvPr>
            <p:ph type="title"/>
          </p:nvPr>
        </p:nvSpPr>
        <p:spPr>
          <a:xfrm>
            <a:off x="1840525" y="1757850"/>
            <a:ext cx="7129500" cy="1382700"/>
          </a:xfrm>
          <a:prstGeom prst="rect">
            <a:avLst/>
          </a:prstGeom>
          <a:effectLst>
            <a:reflection blurRad="0" dir="5400000" dist="438150" endA="0" fadeDir="5400012" kx="0" rotWithShape="0" algn="bl" stA="5000" stPos="0" sy="-100000" ky="0"/>
          </a:effectLst>
        </p:spPr>
        <p:txBody>
          <a:bodyPr anchorCtr="0" anchor="b" bIns="0" lIns="91425" spcFirstLastPara="1" rIns="91425" wrap="square" tIns="0">
            <a:noAutofit/>
          </a:bodyPr>
          <a:lstStyle/>
          <a:p>
            <a:pPr indent="0" lvl="0" marL="0" rtl="0" algn="ctr">
              <a:spcBef>
                <a:spcPts val="0"/>
              </a:spcBef>
              <a:spcAft>
                <a:spcPts val="0"/>
              </a:spcAft>
              <a:buNone/>
            </a:pPr>
            <a:r>
              <a:rPr lang="en">
                <a:solidFill>
                  <a:srgbClr val="ADFFEC"/>
                </a:solidFill>
              </a:rPr>
              <a:t>THANK</a:t>
            </a:r>
            <a:r>
              <a:rPr lang="en">
                <a:solidFill>
                  <a:srgbClr val="ADFFEC"/>
                </a:solidFill>
              </a:rPr>
              <a:t>S!</a:t>
            </a:r>
            <a:endParaRPr>
              <a:solidFill>
                <a:srgbClr val="ADFFE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9"/>
          <p:cNvSpPr txBox="1"/>
          <p:nvPr>
            <p:ph idx="1" type="body"/>
          </p:nvPr>
        </p:nvSpPr>
        <p:spPr>
          <a:xfrm>
            <a:off x="3249650" y="1206675"/>
            <a:ext cx="5746500" cy="37842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Un algoritmo de búsqueda es aquel que está diseñado para localizar un elemento concreto dentro de una estructura de datos para entregar una respuesta exacta.</a:t>
            </a:r>
            <a:endParaRPr sz="1700"/>
          </a:p>
          <a:p>
            <a:pPr indent="-336550" lvl="0" marL="457200" rtl="0" algn="just">
              <a:lnSpc>
                <a:spcPct val="115000"/>
              </a:lnSpc>
              <a:spcBef>
                <a:spcPts val="0"/>
              </a:spcBef>
              <a:spcAft>
                <a:spcPts val="0"/>
              </a:spcAft>
              <a:buSzPts val="1700"/>
              <a:buChar char="➔"/>
            </a:pPr>
            <a:r>
              <a:rPr lang="en" sz="1700"/>
              <a:t>El objetivo es crear una función que hará lo siguiente: Dada una lista de números, tenemos que verificar si un número “n” está dentro de esta lista; además, guardaremos el número de pasos que nos tomó obtener el resultado.</a:t>
            </a:r>
            <a:endParaRPr sz="1700"/>
          </a:p>
          <a:p>
            <a:pPr indent="-336550" lvl="0" marL="457200" rtl="0" algn="just">
              <a:lnSpc>
                <a:spcPct val="115000"/>
              </a:lnSpc>
              <a:spcBef>
                <a:spcPts val="0"/>
              </a:spcBef>
              <a:spcAft>
                <a:spcPts val="0"/>
              </a:spcAft>
              <a:buSzPts val="1700"/>
              <a:buChar char="➔"/>
            </a:pPr>
            <a:r>
              <a:rPr lang="en" sz="1700"/>
              <a:t>Existen diferentes algoritmos de búsqueda y la elección depende de la forma en que se encuentren organizados los datos: si se encuentran ordenados o si se ignora su disposición o se sabe que están al azar.</a:t>
            </a:r>
            <a:endParaRPr sz="1700"/>
          </a:p>
        </p:txBody>
      </p:sp>
      <p:sp>
        <p:nvSpPr>
          <p:cNvPr id="359" name="Google Shape;359;p29"/>
          <p:cNvSpPr txBox="1"/>
          <p:nvPr>
            <p:ph type="title"/>
          </p:nvPr>
        </p:nvSpPr>
        <p:spPr>
          <a:xfrm>
            <a:off x="3249650" y="443600"/>
            <a:ext cx="5746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introducción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 Búsqueda secuencial</a:t>
            </a:r>
            <a:endParaRPr/>
          </a:p>
        </p:txBody>
      </p:sp>
      <p:sp>
        <p:nvSpPr>
          <p:cNvPr id="365" name="Google Shape;365;p30"/>
          <p:cNvSpPr/>
          <p:nvPr/>
        </p:nvSpPr>
        <p:spPr>
          <a:xfrm flipH="1">
            <a:off x="7897968" y="1316575"/>
            <a:ext cx="407895" cy="179698"/>
          </a:xfrm>
          <a:custGeom>
            <a:rect b="b" l="l" r="r" t="t"/>
            <a:pathLst>
              <a:path extrusionOk="0" h="2346" w="21766">
                <a:moveTo>
                  <a:pt x="1" y="0"/>
                </a:moveTo>
                <a:lnTo>
                  <a:pt x="1" y="2346"/>
                </a:lnTo>
                <a:lnTo>
                  <a:pt x="21765" y="2346"/>
                </a:lnTo>
                <a:lnTo>
                  <a:pt x="21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flipH="1">
            <a:off x="1187626" y="3498350"/>
            <a:ext cx="218403" cy="179751"/>
          </a:xfrm>
          <a:custGeom>
            <a:rect b="b" l="l" r="r" t="t"/>
            <a:pathLst>
              <a:path extrusionOk="0" h="2347" w="5323">
                <a:moveTo>
                  <a:pt x="1" y="1"/>
                </a:moveTo>
                <a:lnTo>
                  <a:pt x="1" y="2346"/>
                </a:lnTo>
                <a:lnTo>
                  <a:pt x="5323" y="2346"/>
                </a:lnTo>
                <a:lnTo>
                  <a:pt x="532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flipH="1">
            <a:off x="1068302" y="1613400"/>
            <a:ext cx="323913"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7737303" y="3498350"/>
            <a:ext cx="407888" cy="179751"/>
          </a:xfrm>
          <a:custGeom>
            <a:rect b="b" l="l" r="r" t="t"/>
            <a:pathLst>
              <a:path extrusionOk="0" h="2347" w="5323">
                <a:moveTo>
                  <a:pt x="1" y="1"/>
                </a:moveTo>
                <a:lnTo>
                  <a:pt x="1" y="2346"/>
                </a:lnTo>
                <a:lnTo>
                  <a:pt x="5323" y="2346"/>
                </a:lnTo>
                <a:lnTo>
                  <a:pt x="532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flipH="1">
            <a:off x="7728533" y="1613400"/>
            <a:ext cx="218409"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flipH="1">
            <a:off x="623248" y="1911125"/>
            <a:ext cx="471489" cy="178849"/>
          </a:xfrm>
          <a:custGeom>
            <a:rect b="b" l="l" r="r" t="t"/>
            <a:pathLst>
              <a:path extrusionOk="0" h="2335" w="12098">
                <a:moveTo>
                  <a:pt x="1" y="1"/>
                </a:moveTo>
                <a:lnTo>
                  <a:pt x="1" y="2335"/>
                </a:lnTo>
                <a:lnTo>
                  <a:pt x="12098" y="2335"/>
                </a:lnTo>
                <a:lnTo>
                  <a:pt x="12098"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flipH="1" rot="-5400000">
            <a:off x="1319688" y="1316575"/>
            <a:ext cx="773400" cy="77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txBox="1"/>
          <p:nvPr>
            <p:ph idx="1" type="subTitle"/>
          </p:nvPr>
        </p:nvSpPr>
        <p:spPr>
          <a:xfrm flipH="1">
            <a:off x="4850300" y="1203925"/>
            <a:ext cx="2163900" cy="9987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Se utiliza cuando el contenido del Vector no se encuentra o no puede ser ordenado.</a:t>
            </a:r>
            <a:endParaRPr/>
          </a:p>
        </p:txBody>
      </p:sp>
      <p:sp>
        <p:nvSpPr>
          <p:cNvPr id="373" name="Google Shape;373;p30"/>
          <p:cNvSpPr txBox="1"/>
          <p:nvPr>
            <p:ph idx="4" type="subTitle"/>
          </p:nvPr>
        </p:nvSpPr>
        <p:spPr>
          <a:xfrm flipH="1">
            <a:off x="2167100" y="3021050"/>
            <a:ext cx="2163900" cy="1376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compara cada elemento del conjunto de búsqueda con el valor deseado hasta que éste sea encontrado o hasta que se termine de leer el conjunto.</a:t>
            </a:r>
            <a:endParaRPr/>
          </a:p>
        </p:txBody>
      </p:sp>
      <p:sp>
        <p:nvSpPr>
          <p:cNvPr id="374" name="Google Shape;374;p30"/>
          <p:cNvSpPr txBox="1"/>
          <p:nvPr>
            <p:ph idx="6" type="subTitle"/>
          </p:nvPr>
        </p:nvSpPr>
        <p:spPr>
          <a:xfrm flipH="1">
            <a:off x="4714175" y="3006518"/>
            <a:ext cx="2163900" cy="11634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Este es el método de búsqueda más lento, </a:t>
            </a:r>
            <a:r>
              <a:rPr lang="en"/>
              <a:t>este es el único</a:t>
            </a:r>
            <a:r>
              <a:rPr lang="en"/>
              <a:t> </a:t>
            </a:r>
            <a:r>
              <a:rPr lang="en"/>
              <a:t>método</a:t>
            </a:r>
            <a:r>
              <a:rPr lang="en"/>
              <a:t> cuando </a:t>
            </a:r>
            <a:r>
              <a:rPr lang="en"/>
              <a:t>nuestros</a:t>
            </a:r>
            <a:r>
              <a:rPr lang="en"/>
              <a:t> datos </a:t>
            </a:r>
            <a:r>
              <a:rPr lang="en"/>
              <a:t>están</a:t>
            </a:r>
            <a:r>
              <a:rPr lang="en"/>
              <a:t> desordenados.</a:t>
            </a:r>
            <a:endParaRPr/>
          </a:p>
        </p:txBody>
      </p:sp>
      <p:sp>
        <p:nvSpPr>
          <p:cNvPr id="375" name="Google Shape;375;p30"/>
          <p:cNvSpPr/>
          <p:nvPr/>
        </p:nvSpPr>
        <p:spPr>
          <a:xfrm>
            <a:off x="7014188" y="1316575"/>
            <a:ext cx="773400" cy="7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flipH="1" rot="10800000">
            <a:off x="1333500" y="3201525"/>
            <a:ext cx="773400" cy="7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7935174" y="3200675"/>
            <a:ext cx="471506" cy="179698"/>
          </a:xfrm>
          <a:custGeom>
            <a:rect b="b" l="l" r="r" t="t"/>
            <a:pathLst>
              <a:path extrusionOk="0" h="2346" w="21766">
                <a:moveTo>
                  <a:pt x="1" y="0"/>
                </a:moveTo>
                <a:lnTo>
                  <a:pt x="1" y="2346"/>
                </a:lnTo>
                <a:lnTo>
                  <a:pt x="21765" y="2346"/>
                </a:lnTo>
                <a:lnTo>
                  <a:pt x="2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8250834" y="3498349"/>
            <a:ext cx="377605"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7949925" y="3796075"/>
            <a:ext cx="300908" cy="178849"/>
          </a:xfrm>
          <a:custGeom>
            <a:rect b="b" l="l" r="r" t="t"/>
            <a:pathLst>
              <a:path extrusionOk="0" h="2335" w="12098">
                <a:moveTo>
                  <a:pt x="1" y="1"/>
                </a:moveTo>
                <a:lnTo>
                  <a:pt x="1" y="2335"/>
                </a:lnTo>
                <a:lnTo>
                  <a:pt x="12098" y="2335"/>
                </a:lnTo>
                <a:lnTo>
                  <a:pt x="120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rot="5400000">
            <a:off x="7019925" y="3201525"/>
            <a:ext cx="773400" cy="77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flipH="1">
            <a:off x="728536" y="3201525"/>
            <a:ext cx="488864" cy="179698"/>
          </a:xfrm>
          <a:custGeom>
            <a:rect b="b" l="l" r="r" t="t"/>
            <a:pathLst>
              <a:path extrusionOk="0" h="2346" w="21766">
                <a:moveTo>
                  <a:pt x="1" y="0"/>
                </a:moveTo>
                <a:lnTo>
                  <a:pt x="1" y="2346"/>
                </a:lnTo>
                <a:lnTo>
                  <a:pt x="21765" y="2346"/>
                </a:lnTo>
                <a:lnTo>
                  <a:pt x="21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flipH="1">
            <a:off x="514308" y="3498350"/>
            <a:ext cx="570167" cy="179751"/>
          </a:xfrm>
          <a:custGeom>
            <a:rect b="b" l="l" r="r" t="t"/>
            <a:pathLst>
              <a:path extrusionOk="0" h="2347" w="46995">
                <a:moveTo>
                  <a:pt x="0" y="1"/>
                </a:moveTo>
                <a:lnTo>
                  <a:pt x="0" y="2346"/>
                </a:lnTo>
                <a:lnTo>
                  <a:pt x="46994" y="2346"/>
                </a:lnTo>
                <a:lnTo>
                  <a:pt x="469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flipH="1">
            <a:off x="877356" y="3796075"/>
            <a:ext cx="323894" cy="178849"/>
          </a:xfrm>
          <a:custGeom>
            <a:rect b="b" l="l" r="r" t="t"/>
            <a:pathLst>
              <a:path extrusionOk="0" h="2335" w="12098">
                <a:moveTo>
                  <a:pt x="1" y="1"/>
                </a:moveTo>
                <a:lnTo>
                  <a:pt x="1" y="2335"/>
                </a:lnTo>
                <a:lnTo>
                  <a:pt x="12098" y="2335"/>
                </a:lnTo>
                <a:lnTo>
                  <a:pt x="12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flipH="1">
            <a:off x="500547" y="1316575"/>
            <a:ext cx="703042" cy="179698"/>
          </a:xfrm>
          <a:custGeom>
            <a:rect b="b" l="l" r="r" t="t"/>
            <a:pathLst>
              <a:path extrusionOk="0" h="2346" w="21766">
                <a:moveTo>
                  <a:pt x="1" y="0"/>
                </a:moveTo>
                <a:lnTo>
                  <a:pt x="1" y="2346"/>
                </a:lnTo>
                <a:lnTo>
                  <a:pt x="21765" y="2346"/>
                </a:lnTo>
                <a:lnTo>
                  <a:pt x="21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flipH="1">
            <a:off x="769391" y="1613825"/>
            <a:ext cx="178816" cy="179751"/>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flipH="1">
            <a:off x="8065315" y="1613400"/>
            <a:ext cx="570173" cy="179751"/>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flipH="1">
            <a:off x="7924923" y="1911125"/>
            <a:ext cx="471489" cy="178849"/>
          </a:xfrm>
          <a:custGeom>
            <a:rect b="b" l="l" r="r" t="t"/>
            <a:pathLst>
              <a:path extrusionOk="0" h="2335" w="12098">
                <a:moveTo>
                  <a:pt x="1" y="1"/>
                </a:moveTo>
                <a:lnTo>
                  <a:pt x="1" y="2335"/>
                </a:lnTo>
                <a:lnTo>
                  <a:pt x="12098" y="2335"/>
                </a:lnTo>
                <a:lnTo>
                  <a:pt x="12098"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ph idx="8" type="subTitle"/>
          </p:nvPr>
        </p:nvSpPr>
        <p:spPr>
          <a:xfrm flipH="1">
            <a:off x="2107175" y="1203925"/>
            <a:ext cx="2615100" cy="1163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a:t>
            </a:r>
            <a:r>
              <a:rPr lang="en"/>
              <a:t>ás simple, menos eficiente y que menos precondiciones requiere: no requiere conocimientos sobre el conjunto de búsqueda ni acceso aleatorio.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89" name="Google Shape;389;p30"/>
          <p:cNvSpPr/>
          <p:nvPr/>
        </p:nvSpPr>
        <p:spPr>
          <a:xfrm>
            <a:off x="1489597" y="3357804"/>
            <a:ext cx="461206" cy="460842"/>
          </a:xfrm>
          <a:custGeom>
            <a:rect b="b" l="l" r="r" t="t"/>
            <a:pathLst>
              <a:path extrusionOk="0" h="15193" w="15205">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0"/>
          <p:cNvGrpSpPr/>
          <p:nvPr/>
        </p:nvGrpSpPr>
        <p:grpSpPr>
          <a:xfrm>
            <a:off x="7178541" y="3360348"/>
            <a:ext cx="456169" cy="455755"/>
            <a:chOff x="858739" y="828453"/>
            <a:chExt cx="456169" cy="455755"/>
          </a:xfrm>
        </p:grpSpPr>
        <p:sp>
          <p:nvSpPr>
            <p:cNvPr id="391" name="Google Shape;391;p30"/>
            <p:cNvSpPr/>
            <p:nvPr/>
          </p:nvSpPr>
          <p:spPr>
            <a:xfrm>
              <a:off x="860893" y="976860"/>
              <a:ext cx="113080" cy="114505"/>
            </a:xfrm>
            <a:custGeom>
              <a:rect b="b" l="l" r="r" t="t"/>
              <a:pathLst>
                <a:path extrusionOk="0" h="3775" w="3728">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051951" y="1169337"/>
              <a:ext cx="114505" cy="112716"/>
            </a:xfrm>
            <a:custGeom>
              <a:rect b="b" l="l" r="r" t="t"/>
              <a:pathLst>
                <a:path extrusionOk="0" h="3716" w="3775">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858739" y="1141888"/>
              <a:ext cx="142684" cy="142320"/>
            </a:xfrm>
            <a:custGeom>
              <a:rect b="b" l="l" r="r" t="t"/>
              <a:pathLst>
                <a:path extrusionOk="0" h="4692" w="4704">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192416" y="1024903"/>
              <a:ext cx="30" cy="30"/>
            </a:xfrm>
            <a:custGeom>
              <a:rect b="b" l="l" r="r" t="t"/>
              <a:pathLst>
                <a:path extrusionOk="0" h="1" w="1">
                  <a:moveTo>
                    <a:pt x="1" y="0"/>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915065" y="828453"/>
              <a:ext cx="399843" cy="398357"/>
            </a:xfrm>
            <a:custGeom>
              <a:rect b="b" l="l" r="r" t="t"/>
              <a:pathLst>
                <a:path extrusionOk="0" h="13133" w="13182">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0"/>
          <p:cNvSpPr/>
          <p:nvPr/>
        </p:nvSpPr>
        <p:spPr>
          <a:xfrm>
            <a:off x="1504479" y="1473036"/>
            <a:ext cx="403817" cy="460478"/>
          </a:xfrm>
          <a:custGeom>
            <a:rect b="b" l="l" r="r" t="t"/>
            <a:pathLst>
              <a:path extrusionOk="0" h="15181" w="13313">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0"/>
          <p:cNvGrpSpPr/>
          <p:nvPr/>
        </p:nvGrpSpPr>
        <p:grpSpPr>
          <a:xfrm>
            <a:off x="7184997" y="1476327"/>
            <a:ext cx="431782" cy="457187"/>
            <a:chOff x="-1611775" y="1332800"/>
            <a:chExt cx="469175" cy="492075"/>
          </a:xfrm>
        </p:grpSpPr>
        <p:sp>
          <p:nvSpPr>
            <p:cNvPr id="398" name="Google Shape;398;p30"/>
            <p:cNvSpPr/>
            <p:nvPr/>
          </p:nvSpPr>
          <p:spPr>
            <a:xfrm>
              <a:off x="-1581150" y="1758225"/>
              <a:ext cx="107025" cy="66650"/>
            </a:xfrm>
            <a:custGeom>
              <a:rect b="b" l="l" r="r" t="t"/>
              <a:pathLst>
                <a:path extrusionOk="0" h="2666" w="4281">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303525" y="1480925"/>
              <a:ext cx="86875" cy="87275"/>
            </a:xfrm>
            <a:custGeom>
              <a:rect b="b" l="l" r="r" t="t"/>
              <a:pathLst>
                <a:path extrusionOk="0" h="3491" w="3475">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611775" y="1332800"/>
              <a:ext cx="291975" cy="424600"/>
            </a:xfrm>
            <a:custGeom>
              <a:rect b="b" l="l" r="r" t="t"/>
              <a:pathLst>
                <a:path extrusionOk="0" h="16984" w="11679">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466375" y="1586775"/>
              <a:ext cx="323775" cy="214850"/>
            </a:xfrm>
            <a:custGeom>
              <a:rect b="b" l="l" r="r" t="t"/>
              <a:pathLst>
                <a:path extrusionOk="0" h="8594" w="12951">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31"/>
          <p:cNvGrpSpPr/>
          <p:nvPr/>
        </p:nvGrpSpPr>
        <p:grpSpPr>
          <a:xfrm>
            <a:off x="6739789" y="2872050"/>
            <a:ext cx="2404115" cy="2123775"/>
            <a:chOff x="6739789" y="1500450"/>
            <a:chExt cx="2404115" cy="2123775"/>
          </a:xfrm>
        </p:grpSpPr>
        <p:sp>
          <p:nvSpPr>
            <p:cNvPr id="407" name="Google Shape;407;p31"/>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1"/>
          <p:cNvGrpSpPr/>
          <p:nvPr/>
        </p:nvGrpSpPr>
        <p:grpSpPr>
          <a:xfrm>
            <a:off x="10" y="128850"/>
            <a:ext cx="2428766" cy="2123775"/>
            <a:chOff x="10" y="1500450"/>
            <a:chExt cx="2428766" cy="2123775"/>
          </a:xfrm>
        </p:grpSpPr>
        <p:sp>
          <p:nvSpPr>
            <p:cNvPr id="413" name="Google Shape;413;p31"/>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31"/>
          <p:cNvPicPr preferRelativeResize="0"/>
          <p:nvPr/>
        </p:nvPicPr>
        <p:blipFill>
          <a:blip r:embed="rId3">
            <a:alphaModFix/>
          </a:blip>
          <a:stretch>
            <a:fillRect/>
          </a:stretch>
        </p:blipFill>
        <p:spPr>
          <a:xfrm>
            <a:off x="1470925" y="218400"/>
            <a:ext cx="5694800" cy="3850150"/>
          </a:xfrm>
          <a:prstGeom prst="rect">
            <a:avLst/>
          </a:prstGeom>
          <a:noFill/>
          <a:ln>
            <a:noFill/>
          </a:ln>
        </p:spPr>
      </p:pic>
      <p:pic>
        <p:nvPicPr>
          <p:cNvPr id="418" name="Google Shape;418;p31"/>
          <p:cNvPicPr preferRelativeResize="0"/>
          <p:nvPr/>
        </p:nvPicPr>
        <p:blipFill>
          <a:blip r:embed="rId4">
            <a:alphaModFix/>
          </a:blip>
          <a:stretch>
            <a:fillRect/>
          </a:stretch>
        </p:blipFill>
        <p:spPr>
          <a:xfrm>
            <a:off x="4552250" y="3670400"/>
            <a:ext cx="4174150" cy="132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idx="6" type="title"/>
          </p:nvPr>
        </p:nvSpPr>
        <p:spPr>
          <a:xfrm>
            <a:off x="33975" y="205500"/>
            <a:ext cx="907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Complejidad De La Búsqueda Secuencial</a:t>
            </a:r>
            <a:endParaRPr/>
          </a:p>
        </p:txBody>
      </p:sp>
      <p:sp>
        <p:nvSpPr>
          <p:cNvPr id="424" name="Google Shape;424;p32"/>
          <p:cNvSpPr txBox="1"/>
          <p:nvPr>
            <p:ph idx="1" type="subTitle"/>
          </p:nvPr>
        </p:nvSpPr>
        <p:spPr>
          <a:xfrm flipH="1">
            <a:off x="6040625" y="1367200"/>
            <a:ext cx="2066400" cy="1203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Supongamos que cada elemento almacenado en el array es igualmente probable de ser buscado.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5" name="Google Shape;425;p32"/>
          <p:cNvSpPr txBox="1"/>
          <p:nvPr>
            <p:ph idx="2" type="ctrTitle"/>
          </p:nvPr>
        </p:nvSpPr>
        <p:spPr>
          <a:xfrm flipH="1">
            <a:off x="1036625" y="8745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Mejor Caso</a:t>
            </a:r>
            <a:endParaRPr/>
          </a:p>
        </p:txBody>
      </p:sp>
      <p:sp>
        <p:nvSpPr>
          <p:cNvPr id="426" name="Google Shape;426;p32"/>
          <p:cNvSpPr txBox="1"/>
          <p:nvPr>
            <p:ph idx="3" type="subTitle"/>
          </p:nvPr>
        </p:nvSpPr>
        <p:spPr>
          <a:xfrm flipH="1">
            <a:off x="1037000" y="1367200"/>
            <a:ext cx="2067000" cy="1203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El algoritmo de búsqueda lineal termina tan pronto como encuentra el elemento buscado en el array</a:t>
            </a:r>
            <a:endParaRPr/>
          </a:p>
          <a:p>
            <a:pPr indent="0" lvl="0" marL="0" rtl="0" algn="ctr">
              <a:spcBef>
                <a:spcPts val="0"/>
              </a:spcBef>
              <a:spcAft>
                <a:spcPts val="0"/>
              </a:spcAft>
              <a:buNone/>
            </a:pPr>
            <a:r>
              <a:t/>
            </a:r>
            <a:endParaRPr/>
          </a:p>
        </p:txBody>
      </p:sp>
      <p:sp>
        <p:nvSpPr>
          <p:cNvPr id="427" name="Google Shape;427;p32"/>
          <p:cNvSpPr txBox="1"/>
          <p:nvPr>
            <p:ph idx="5" type="subTitle"/>
          </p:nvPr>
        </p:nvSpPr>
        <p:spPr>
          <a:xfrm flipH="1">
            <a:off x="3440550" y="1367200"/>
            <a:ext cx="2067000" cy="1203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Sucede cuando encontramos X en la última posición del array.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428" name="Google Shape;428;p32"/>
          <p:cNvGrpSpPr/>
          <p:nvPr/>
        </p:nvGrpSpPr>
        <p:grpSpPr>
          <a:xfrm>
            <a:off x="3851848" y="2570562"/>
            <a:ext cx="1440305" cy="2572929"/>
            <a:chOff x="3851848" y="2570562"/>
            <a:chExt cx="1440305" cy="2572929"/>
          </a:xfrm>
        </p:grpSpPr>
        <p:sp>
          <p:nvSpPr>
            <p:cNvPr id="429" name="Google Shape;429;p32"/>
            <p:cNvSpPr/>
            <p:nvPr/>
          </p:nvSpPr>
          <p:spPr>
            <a:xfrm>
              <a:off x="3851848" y="4010317"/>
              <a:ext cx="1440305" cy="719800"/>
            </a:xfrm>
            <a:custGeom>
              <a:rect b="b" l="l" r="r" t="t"/>
              <a:pathLst>
                <a:path extrusionOk="0" h="22492" w="45006">
                  <a:moveTo>
                    <a:pt x="11287" y="22492"/>
                  </a:moveTo>
                  <a:lnTo>
                    <a:pt x="0" y="1"/>
                  </a:lnTo>
                  <a:lnTo>
                    <a:pt x="45006" y="1"/>
                  </a:lnTo>
                  <a:lnTo>
                    <a:pt x="33778" y="22492"/>
                  </a:lnTo>
                  <a:close/>
                </a:path>
              </a:pathLst>
            </a:cu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4213029" y="4730018"/>
              <a:ext cx="719800" cy="413472"/>
            </a:xfrm>
            <a:custGeom>
              <a:rect b="b" l="l" r="r" t="t"/>
              <a:pathLst>
                <a:path extrusionOk="0" h="12920" w="22492">
                  <a:moveTo>
                    <a:pt x="0" y="1"/>
                  </a:moveTo>
                  <a:lnTo>
                    <a:pt x="22491" y="1"/>
                  </a:lnTo>
                  <a:lnTo>
                    <a:pt x="22491" y="12919"/>
                  </a:lnTo>
                  <a:lnTo>
                    <a:pt x="0" y="129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3851848" y="2570562"/>
              <a:ext cx="1440305" cy="1439920"/>
            </a:xfrm>
            <a:custGeom>
              <a:rect b="b" l="l" r="r" t="t"/>
              <a:pathLst>
                <a:path extrusionOk="0" h="44994" w="45006">
                  <a:moveTo>
                    <a:pt x="0" y="0"/>
                  </a:moveTo>
                  <a:lnTo>
                    <a:pt x="45006" y="0"/>
                  </a:lnTo>
                  <a:lnTo>
                    <a:pt x="45006" y="44994"/>
                  </a:lnTo>
                  <a:lnTo>
                    <a:pt x="0" y="449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2"/>
          <p:cNvGrpSpPr/>
          <p:nvPr/>
        </p:nvGrpSpPr>
        <p:grpSpPr>
          <a:xfrm>
            <a:off x="1349436" y="2570562"/>
            <a:ext cx="1798893" cy="2572929"/>
            <a:chOff x="1349436" y="2570562"/>
            <a:chExt cx="1798893" cy="2572929"/>
          </a:xfrm>
        </p:grpSpPr>
        <p:sp>
          <p:nvSpPr>
            <p:cNvPr id="433" name="Google Shape;433;p32"/>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2428436" y="4730018"/>
              <a:ext cx="719800" cy="413472"/>
            </a:xfrm>
            <a:custGeom>
              <a:rect b="b" l="l" r="r" t="t"/>
              <a:pathLst>
                <a:path extrusionOk="0" h="12920" w="22492">
                  <a:moveTo>
                    <a:pt x="0" y="1"/>
                  </a:moveTo>
                  <a:lnTo>
                    <a:pt x="0" y="12919"/>
                  </a:lnTo>
                  <a:lnTo>
                    <a:pt x="22491" y="12919"/>
                  </a:lnTo>
                  <a:lnTo>
                    <a:pt x="22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1349436" y="2570562"/>
              <a:ext cx="1439952" cy="1439920"/>
            </a:xfrm>
            <a:custGeom>
              <a:rect b="b" l="l" r="r" t="t"/>
              <a:pathLst>
                <a:path extrusionOk="0" h="44994" w="44995">
                  <a:moveTo>
                    <a:pt x="1" y="0"/>
                  </a:moveTo>
                  <a:lnTo>
                    <a:pt x="44995" y="0"/>
                  </a:lnTo>
                  <a:lnTo>
                    <a:pt x="44995" y="44994"/>
                  </a:lnTo>
                  <a:lnTo>
                    <a:pt x="1" y="4499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2"/>
          <p:cNvGrpSpPr/>
          <p:nvPr/>
        </p:nvGrpSpPr>
        <p:grpSpPr>
          <a:xfrm>
            <a:off x="5995705" y="2570562"/>
            <a:ext cx="1798893" cy="2572929"/>
            <a:chOff x="5995705" y="2570562"/>
            <a:chExt cx="1798893" cy="2572929"/>
          </a:xfrm>
        </p:grpSpPr>
        <p:sp>
          <p:nvSpPr>
            <p:cNvPr id="438" name="Google Shape;438;p32"/>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6354614" y="2570562"/>
              <a:ext cx="1439952" cy="1439920"/>
            </a:xfrm>
            <a:custGeom>
              <a:rect b="b" l="l" r="r" t="t"/>
              <a:pathLst>
                <a:path extrusionOk="0" h="44994" w="44995">
                  <a:moveTo>
                    <a:pt x="0" y="0"/>
                  </a:moveTo>
                  <a:lnTo>
                    <a:pt x="44994" y="0"/>
                  </a:lnTo>
                  <a:lnTo>
                    <a:pt x="44994" y="44994"/>
                  </a:lnTo>
                  <a:lnTo>
                    <a:pt x="0" y="449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5995705" y="4730018"/>
              <a:ext cx="720184" cy="413472"/>
            </a:xfrm>
            <a:custGeom>
              <a:rect b="b" l="l" r="r" t="t"/>
              <a:pathLst>
                <a:path extrusionOk="0" h="12920" w="22504">
                  <a:moveTo>
                    <a:pt x="1" y="1"/>
                  </a:moveTo>
                  <a:lnTo>
                    <a:pt x="22503" y="1"/>
                  </a:lnTo>
                  <a:lnTo>
                    <a:pt x="22503" y="12919"/>
                  </a:lnTo>
                  <a:lnTo>
                    <a:pt x="1" y="129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2"/>
          <p:cNvSpPr txBox="1"/>
          <p:nvPr>
            <p:ph idx="7" type="ctrTitle"/>
          </p:nvPr>
        </p:nvSpPr>
        <p:spPr>
          <a:xfrm flipH="1">
            <a:off x="3538137" y="8745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Peor Caso</a:t>
            </a:r>
            <a:endParaRPr/>
          </a:p>
        </p:txBody>
      </p:sp>
      <p:sp>
        <p:nvSpPr>
          <p:cNvPr id="443" name="Google Shape;443;p32"/>
          <p:cNvSpPr txBox="1"/>
          <p:nvPr>
            <p:ph idx="8" type="ctrTitle"/>
          </p:nvPr>
        </p:nvSpPr>
        <p:spPr>
          <a:xfrm flipH="1">
            <a:off x="6040987" y="87450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Caso Medio</a:t>
            </a:r>
            <a:endParaRPr/>
          </a:p>
        </p:txBody>
      </p:sp>
      <p:grpSp>
        <p:nvGrpSpPr>
          <p:cNvPr id="444" name="Google Shape;444;p32"/>
          <p:cNvGrpSpPr/>
          <p:nvPr/>
        </p:nvGrpSpPr>
        <p:grpSpPr>
          <a:xfrm>
            <a:off x="1641422" y="2903249"/>
            <a:ext cx="858761" cy="774103"/>
            <a:chOff x="-2128678" y="-581024"/>
            <a:chExt cx="858761" cy="774103"/>
          </a:xfrm>
        </p:grpSpPr>
        <p:sp>
          <p:nvSpPr>
            <p:cNvPr id="445" name="Google Shape;445;p32"/>
            <p:cNvSpPr/>
            <p:nvPr/>
          </p:nvSpPr>
          <p:spPr>
            <a:xfrm>
              <a:off x="-2128678" y="-581024"/>
              <a:ext cx="555721" cy="774103"/>
            </a:xfrm>
            <a:custGeom>
              <a:rect b="b" l="l" r="r" t="t"/>
              <a:pathLst>
                <a:path extrusionOk="0" h="19574" w="14052">
                  <a:moveTo>
                    <a:pt x="7026" y="13540"/>
                  </a:moveTo>
                  <a:cubicBezTo>
                    <a:pt x="7708" y="13540"/>
                    <a:pt x="8267" y="14098"/>
                    <a:pt x="8267" y="14796"/>
                  </a:cubicBezTo>
                  <a:cubicBezTo>
                    <a:pt x="8267" y="15199"/>
                    <a:pt x="8081" y="15572"/>
                    <a:pt x="7770" y="15789"/>
                  </a:cubicBezTo>
                  <a:lnTo>
                    <a:pt x="7770" y="16657"/>
                  </a:lnTo>
                  <a:cubicBezTo>
                    <a:pt x="7770" y="17076"/>
                    <a:pt x="7429" y="17402"/>
                    <a:pt x="7026" y="17402"/>
                  </a:cubicBezTo>
                  <a:cubicBezTo>
                    <a:pt x="6607" y="17402"/>
                    <a:pt x="6266" y="17076"/>
                    <a:pt x="6266" y="16657"/>
                  </a:cubicBezTo>
                  <a:lnTo>
                    <a:pt x="6266" y="15789"/>
                  </a:lnTo>
                  <a:cubicBezTo>
                    <a:pt x="5971" y="15572"/>
                    <a:pt x="5770" y="15199"/>
                    <a:pt x="5770" y="14796"/>
                  </a:cubicBezTo>
                  <a:cubicBezTo>
                    <a:pt x="5770" y="14098"/>
                    <a:pt x="6328" y="13540"/>
                    <a:pt x="7026" y="13540"/>
                  </a:cubicBezTo>
                  <a:close/>
                  <a:moveTo>
                    <a:pt x="6468" y="0"/>
                  </a:moveTo>
                  <a:cubicBezTo>
                    <a:pt x="3800" y="0"/>
                    <a:pt x="1629" y="2187"/>
                    <a:pt x="1629" y="4855"/>
                  </a:cubicBezTo>
                  <a:lnTo>
                    <a:pt x="1629" y="7708"/>
                  </a:lnTo>
                  <a:lnTo>
                    <a:pt x="1086" y="7708"/>
                  </a:lnTo>
                  <a:cubicBezTo>
                    <a:pt x="481" y="7708"/>
                    <a:pt x="0" y="8189"/>
                    <a:pt x="0" y="8794"/>
                  </a:cubicBezTo>
                  <a:lnTo>
                    <a:pt x="0" y="18487"/>
                  </a:lnTo>
                  <a:cubicBezTo>
                    <a:pt x="0" y="19092"/>
                    <a:pt x="481" y="19573"/>
                    <a:pt x="1086" y="19573"/>
                  </a:cubicBezTo>
                  <a:lnTo>
                    <a:pt x="12951" y="19573"/>
                  </a:lnTo>
                  <a:cubicBezTo>
                    <a:pt x="13555" y="19573"/>
                    <a:pt x="14052" y="19092"/>
                    <a:pt x="14052" y="18487"/>
                  </a:cubicBezTo>
                  <a:lnTo>
                    <a:pt x="14052" y="13261"/>
                  </a:lnTo>
                  <a:lnTo>
                    <a:pt x="14052" y="11803"/>
                  </a:lnTo>
                  <a:lnTo>
                    <a:pt x="12594" y="11803"/>
                  </a:lnTo>
                  <a:lnTo>
                    <a:pt x="12594" y="10345"/>
                  </a:lnTo>
                  <a:lnTo>
                    <a:pt x="11136" y="10345"/>
                  </a:lnTo>
                  <a:lnTo>
                    <a:pt x="11136" y="8949"/>
                  </a:lnTo>
                  <a:lnTo>
                    <a:pt x="10484" y="8949"/>
                  </a:lnTo>
                  <a:lnTo>
                    <a:pt x="10484" y="7708"/>
                  </a:lnTo>
                  <a:lnTo>
                    <a:pt x="4777" y="7708"/>
                  </a:lnTo>
                  <a:lnTo>
                    <a:pt x="4777" y="4855"/>
                  </a:lnTo>
                  <a:cubicBezTo>
                    <a:pt x="4777" y="3924"/>
                    <a:pt x="5537" y="3164"/>
                    <a:pt x="6468" y="3164"/>
                  </a:cubicBezTo>
                  <a:lnTo>
                    <a:pt x="7569" y="3164"/>
                  </a:lnTo>
                  <a:cubicBezTo>
                    <a:pt x="8499" y="3164"/>
                    <a:pt x="9259" y="3924"/>
                    <a:pt x="9259" y="4855"/>
                  </a:cubicBezTo>
                  <a:lnTo>
                    <a:pt x="9259" y="5537"/>
                  </a:lnTo>
                  <a:lnTo>
                    <a:pt x="12423" y="5537"/>
                  </a:lnTo>
                  <a:lnTo>
                    <a:pt x="12423" y="4855"/>
                  </a:lnTo>
                  <a:cubicBezTo>
                    <a:pt x="12423" y="2187"/>
                    <a:pt x="10236" y="0"/>
                    <a:pt x="7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572978" y="-171927"/>
              <a:ext cx="57700" cy="57700"/>
            </a:xfrm>
            <a:custGeom>
              <a:rect b="b" l="l" r="r" t="t"/>
              <a:pathLst>
                <a:path extrusionOk="0" h="1459" w="1459">
                  <a:moveTo>
                    <a:pt x="1" y="1"/>
                  </a:moveTo>
                  <a:lnTo>
                    <a:pt x="1" y="1459"/>
                  </a:lnTo>
                  <a:lnTo>
                    <a:pt x="1459" y="1459"/>
                  </a:lnTo>
                  <a:lnTo>
                    <a:pt x="1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515316" y="-285987"/>
              <a:ext cx="114134" cy="114095"/>
            </a:xfrm>
            <a:custGeom>
              <a:rect b="b" l="l" r="r" t="t"/>
              <a:pathLst>
                <a:path extrusionOk="0" h="2885" w="2886">
                  <a:moveTo>
                    <a:pt x="1427" y="0"/>
                  </a:moveTo>
                  <a:lnTo>
                    <a:pt x="1427" y="1427"/>
                  </a:lnTo>
                  <a:lnTo>
                    <a:pt x="1" y="1427"/>
                  </a:lnTo>
                  <a:lnTo>
                    <a:pt x="1" y="2885"/>
                  </a:lnTo>
                  <a:lnTo>
                    <a:pt x="1458" y="2885"/>
                  </a:lnTo>
                  <a:lnTo>
                    <a:pt x="1458" y="1458"/>
                  </a:lnTo>
                  <a:lnTo>
                    <a:pt x="2885" y="1458"/>
                  </a:lnTo>
                  <a:lnTo>
                    <a:pt x="28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516542" y="-343649"/>
              <a:ext cx="57700" cy="57700"/>
            </a:xfrm>
            <a:custGeom>
              <a:rect b="b" l="l" r="r" t="t"/>
              <a:pathLst>
                <a:path extrusionOk="0" h="1459" w="1459">
                  <a:moveTo>
                    <a:pt x="1" y="0"/>
                  </a:moveTo>
                  <a:lnTo>
                    <a:pt x="1" y="1458"/>
                  </a:lnTo>
                  <a:lnTo>
                    <a:pt x="1458" y="1458"/>
                  </a:lnTo>
                  <a:lnTo>
                    <a:pt x="1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630640" y="-229550"/>
              <a:ext cx="57700" cy="57660"/>
            </a:xfrm>
            <a:custGeom>
              <a:rect b="b" l="l" r="r" t="t"/>
              <a:pathLst>
                <a:path extrusionOk="0" h="1458" w="1459">
                  <a:moveTo>
                    <a:pt x="1" y="0"/>
                  </a:moveTo>
                  <a:lnTo>
                    <a:pt x="1" y="1458"/>
                  </a:lnTo>
                  <a:lnTo>
                    <a:pt x="1459" y="1458"/>
                  </a:lnTo>
                  <a:lnTo>
                    <a:pt x="14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458287" y="-171294"/>
              <a:ext cx="57700" cy="57700"/>
            </a:xfrm>
            <a:custGeom>
              <a:rect b="b" l="l" r="r" t="t"/>
              <a:pathLst>
                <a:path extrusionOk="0" h="1459" w="1459">
                  <a:moveTo>
                    <a:pt x="1" y="0"/>
                  </a:moveTo>
                  <a:lnTo>
                    <a:pt x="1" y="1458"/>
                  </a:lnTo>
                  <a:lnTo>
                    <a:pt x="1459" y="1458"/>
                  </a:lnTo>
                  <a:lnTo>
                    <a:pt x="14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342962" y="-127118"/>
              <a:ext cx="57700" cy="58293"/>
            </a:xfrm>
            <a:custGeom>
              <a:rect b="b" l="l" r="r" t="t"/>
              <a:pathLst>
                <a:path extrusionOk="0" h="1474" w="1459">
                  <a:moveTo>
                    <a:pt x="1" y="0"/>
                  </a:moveTo>
                  <a:lnTo>
                    <a:pt x="1" y="1474"/>
                  </a:lnTo>
                  <a:lnTo>
                    <a:pt x="1459" y="1474"/>
                  </a:lnTo>
                  <a:lnTo>
                    <a:pt x="14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400625" y="-229550"/>
              <a:ext cx="57700" cy="57660"/>
            </a:xfrm>
            <a:custGeom>
              <a:rect b="b" l="l" r="r" t="t"/>
              <a:pathLst>
                <a:path extrusionOk="0" h="1458" w="1459">
                  <a:moveTo>
                    <a:pt x="1" y="0"/>
                  </a:moveTo>
                  <a:lnTo>
                    <a:pt x="1" y="1458"/>
                  </a:lnTo>
                  <a:lnTo>
                    <a:pt x="1459" y="1458"/>
                  </a:lnTo>
                  <a:lnTo>
                    <a:pt x="14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327617" y="-302558"/>
              <a:ext cx="57700" cy="57700"/>
            </a:xfrm>
            <a:custGeom>
              <a:rect b="b" l="l" r="r" t="t"/>
              <a:pathLst>
                <a:path extrusionOk="0" h="1459" w="1459">
                  <a:moveTo>
                    <a:pt x="1" y="0"/>
                  </a:moveTo>
                  <a:lnTo>
                    <a:pt x="1" y="1458"/>
                  </a:lnTo>
                  <a:lnTo>
                    <a:pt x="1458" y="1458"/>
                  </a:lnTo>
                  <a:lnTo>
                    <a:pt x="1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1384054" y="-409301"/>
              <a:ext cx="57700" cy="57700"/>
            </a:xfrm>
            <a:custGeom>
              <a:rect b="b" l="l" r="r" t="t"/>
              <a:pathLst>
                <a:path extrusionOk="0" h="1459" w="1459">
                  <a:moveTo>
                    <a:pt x="1" y="1"/>
                  </a:moveTo>
                  <a:lnTo>
                    <a:pt x="1" y="1459"/>
                  </a:lnTo>
                  <a:lnTo>
                    <a:pt x="1459" y="1459"/>
                  </a:lnTo>
                  <a:lnTo>
                    <a:pt x="1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2"/>
          <p:cNvGrpSpPr/>
          <p:nvPr/>
        </p:nvGrpSpPr>
        <p:grpSpPr>
          <a:xfrm>
            <a:off x="4123000" y="2912749"/>
            <a:ext cx="898027" cy="755103"/>
            <a:chOff x="-3420500" y="-562633"/>
            <a:chExt cx="898027" cy="755103"/>
          </a:xfrm>
        </p:grpSpPr>
        <p:sp>
          <p:nvSpPr>
            <p:cNvPr id="456" name="Google Shape;456;p32"/>
            <p:cNvSpPr/>
            <p:nvPr/>
          </p:nvSpPr>
          <p:spPr>
            <a:xfrm>
              <a:off x="-3251785" y="-284761"/>
              <a:ext cx="90801" cy="90801"/>
            </a:xfrm>
            <a:custGeom>
              <a:rect b="b" l="l" r="r" t="t"/>
              <a:pathLst>
                <a:path extrusionOk="0" h="2296" w="2296">
                  <a:moveTo>
                    <a:pt x="1148" y="0"/>
                  </a:moveTo>
                  <a:cubicBezTo>
                    <a:pt x="512" y="0"/>
                    <a:pt x="0" y="512"/>
                    <a:pt x="0" y="1148"/>
                  </a:cubicBezTo>
                  <a:cubicBezTo>
                    <a:pt x="0" y="1784"/>
                    <a:pt x="512" y="2296"/>
                    <a:pt x="1148" y="2296"/>
                  </a:cubicBezTo>
                  <a:cubicBezTo>
                    <a:pt x="1784" y="2296"/>
                    <a:pt x="2295" y="1784"/>
                    <a:pt x="2295" y="1148"/>
                  </a:cubicBezTo>
                  <a:cubicBezTo>
                    <a:pt x="2295" y="512"/>
                    <a:pt x="1784" y="0"/>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3119929" y="-276811"/>
              <a:ext cx="380328" cy="74863"/>
            </a:xfrm>
            <a:custGeom>
              <a:rect b="b" l="l" r="r" t="t"/>
              <a:pathLst>
                <a:path extrusionOk="0" h="1893" w="9617">
                  <a:moveTo>
                    <a:pt x="947" y="1"/>
                  </a:moveTo>
                  <a:cubicBezTo>
                    <a:pt x="419" y="1"/>
                    <a:pt x="1" y="435"/>
                    <a:pt x="1" y="947"/>
                  </a:cubicBezTo>
                  <a:cubicBezTo>
                    <a:pt x="1" y="1474"/>
                    <a:pt x="419" y="1893"/>
                    <a:pt x="947" y="1893"/>
                  </a:cubicBezTo>
                  <a:lnTo>
                    <a:pt x="8686" y="1893"/>
                  </a:lnTo>
                  <a:cubicBezTo>
                    <a:pt x="9198" y="1893"/>
                    <a:pt x="9617" y="1474"/>
                    <a:pt x="9617" y="947"/>
                  </a:cubicBezTo>
                  <a:cubicBezTo>
                    <a:pt x="9617" y="435"/>
                    <a:pt x="9198" y="1"/>
                    <a:pt x="8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3251785" y="-135700"/>
              <a:ext cx="90801" cy="90801"/>
            </a:xfrm>
            <a:custGeom>
              <a:rect b="b" l="l" r="r" t="t"/>
              <a:pathLst>
                <a:path extrusionOk="0" h="2296" w="2296">
                  <a:moveTo>
                    <a:pt x="1148" y="0"/>
                  </a:moveTo>
                  <a:cubicBezTo>
                    <a:pt x="512" y="0"/>
                    <a:pt x="0" y="527"/>
                    <a:pt x="0" y="1148"/>
                  </a:cubicBezTo>
                  <a:cubicBezTo>
                    <a:pt x="0" y="1784"/>
                    <a:pt x="512" y="2295"/>
                    <a:pt x="1148" y="2295"/>
                  </a:cubicBezTo>
                  <a:cubicBezTo>
                    <a:pt x="1784" y="2295"/>
                    <a:pt x="2295" y="1784"/>
                    <a:pt x="2295" y="1148"/>
                  </a:cubicBezTo>
                  <a:cubicBezTo>
                    <a:pt x="2295" y="527"/>
                    <a:pt x="1784" y="0"/>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3119929" y="-127118"/>
              <a:ext cx="380328" cy="74231"/>
            </a:xfrm>
            <a:custGeom>
              <a:rect b="b" l="l" r="r" t="t"/>
              <a:pathLst>
                <a:path extrusionOk="0" h="1877" w="9617">
                  <a:moveTo>
                    <a:pt x="947" y="0"/>
                  </a:moveTo>
                  <a:cubicBezTo>
                    <a:pt x="419" y="0"/>
                    <a:pt x="1" y="419"/>
                    <a:pt x="1" y="931"/>
                  </a:cubicBezTo>
                  <a:cubicBezTo>
                    <a:pt x="1" y="1458"/>
                    <a:pt x="419" y="1877"/>
                    <a:pt x="947" y="1877"/>
                  </a:cubicBezTo>
                  <a:lnTo>
                    <a:pt x="8686" y="1877"/>
                  </a:lnTo>
                  <a:cubicBezTo>
                    <a:pt x="9198" y="1877"/>
                    <a:pt x="9617" y="1458"/>
                    <a:pt x="9617" y="931"/>
                  </a:cubicBezTo>
                  <a:cubicBezTo>
                    <a:pt x="9617" y="419"/>
                    <a:pt x="9198" y="0"/>
                    <a:pt x="8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2754973" y="-30222"/>
              <a:ext cx="232500" cy="222692"/>
            </a:xfrm>
            <a:custGeom>
              <a:rect b="b" l="l" r="r" t="t"/>
              <a:pathLst>
                <a:path extrusionOk="0" h="5631" w="5879">
                  <a:moveTo>
                    <a:pt x="1381" y="1"/>
                  </a:moveTo>
                  <a:cubicBezTo>
                    <a:pt x="1055" y="1"/>
                    <a:pt x="730" y="125"/>
                    <a:pt x="497" y="357"/>
                  </a:cubicBezTo>
                  <a:cubicBezTo>
                    <a:pt x="1" y="854"/>
                    <a:pt x="1" y="1645"/>
                    <a:pt x="497" y="2141"/>
                  </a:cubicBezTo>
                  <a:lnTo>
                    <a:pt x="1164" y="2808"/>
                  </a:lnTo>
                  <a:lnTo>
                    <a:pt x="497" y="3475"/>
                  </a:lnTo>
                  <a:cubicBezTo>
                    <a:pt x="1" y="3971"/>
                    <a:pt x="1" y="4762"/>
                    <a:pt x="497" y="5258"/>
                  </a:cubicBezTo>
                  <a:cubicBezTo>
                    <a:pt x="730" y="5491"/>
                    <a:pt x="1055" y="5631"/>
                    <a:pt x="1381" y="5631"/>
                  </a:cubicBezTo>
                  <a:cubicBezTo>
                    <a:pt x="1722" y="5631"/>
                    <a:pt x="2033" y="5491"/>
                    <a:pt x="2281" y="5258"/>
                  </a:cubicBezTo>
                  <a:lnTo>
                    <a:pt x="2948" y="4591"/>
                  </a:lnTo>
                  <a:lnTo>
                    <a:pt x="3615" y="5258"/>
                  </a:lnTo>
                  <a:cubicBezTo>
                    <a:pt x="3847" y="5491"/>
                    <a:pt x="4157" y="5631"/>
                    <a:pt x="4499" y="5631"/>
                  </a:cubicBezTo>
                  <a:cubicBezTo>
                    <a:pt x="4840" y="5631"/>
                    <a:pt x="5150" y="5491"/>
                    <a:pt x="5383" y="5258"/>
                  </a:cubicBezTo>
                  <a:cubicBezTo>
                    <a:pt x="5879" y="4762"/>
                    <a:pt x="5879" y="3971"/>
                    <a:pt x="5383" y="3475"/>
                  </a:cubicBezTo>
                  <a:lnTo>
                    <a:pt x="4716" y="2808"/>
                  </a:lnTo>
                  <a:lnTo>
                    <a:pt x="5383" y="2141"/>
                  </a:lnTo>
                  <a:cubicBezTo>
                    <a:pt x="5879" y="1645"/>
                    <a:pt x="5879" y="854"/>
                    <a:pt x="5383" y="357"/>
                  </a:cubicBezTo>
                  <a:cubicBezTo>
                    <a:pt x="5150" y="125"/>
                    <a:pt x="4840" y="1"/>
                    <a:pt x="4499" y="1"/>
                  </a:cubicBezTo>
                  <a:cubicBezTo>
                    <a:pt x="4157" y="1"/>
                    <a:pt x="3847" y="125"/>
                    <a:pt x="3615" y="357"/>
                  </a:cubicBezTo>
                  <a:lnTo>
                    <a:pt x="2948" y="1024"/>
                  </a:lnTo>
                  <a:lnTo>
                    <a:pt x="2281" y="357"/>
                  </a:lnTo>
                  <a:cubicBezTo>
                    <a:pt x="2033" y="125"/>
                    <a:pt x="1722" y="1"/>
                    <a:pt x="1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3420500" y="-562633"/>
              <a:ext cx="812780" cy="670449"/>
            </a:xfrm>
            <a:custGeom>
              <a:rect b="b" l="l" r="r" t="t"/>
              <a:pathLst>
                <a:path extrusionOk="0" h="16953" w="20552">
                  <a:moveTo>
                    <a:pt x="621" y="0"/>
                  </a:moveTo>
                  <a:cubicBezTo>
                    <a:pt x="280" y="0"/>
                    <a:pt x="1" y="280"/>
                    <a:pt x="1" y="636"/>
                  </a:cubicBezTo>
                  <a:lnTo>
                    <a:pt x="1" y="16316"/>
                  </a:lnTo>
                  <a:cubicBezTo>
                    <a:pt x="1" y="16658"/>
                    <a:pt x="280" y="16952"/>
                    <a:pt x="621" y="16952"/>
                  </a:cubicBezTo>
                  <a:lnTo>
                    <a:pt x="15852" y="16952"/>
                  </a:lnTo>
                  <a:cubicBezTo>
                    <a:pt x="15945" y="16704"/>
                    <a:pt x="16069" y="16487"/>
                    <a:pt x="16239" y="16270"/>
                  </a:cubicBezTo>
                  <a:cubicBezTo>
                    <a:pt x="16100" y="16099"/>
                    <a:pt x="15976" y="15898"/>
                    <a:pt x="15898" y="15696"/>
                  </a:cubicBezTo>
                  <a:lnTo>
                    <a:pt x="1257" y="15696"/>
                  </a:lnTo>
                  <a:lnTo>
                    <a:pt x="1257" y="4839"/>
                  </a:lnTo>
                  <a:lnTo>
                    <a:pt x="19295" y="4839"/>
                  </a:lnTo>
                  <a:lnTo>
                    <a:pt x="19295" y="12439"/>
                  </a:lnTo>
                  <a:cubicBezTo>
                    <a:pt x="19465" y="12532"/>
                    <a:pt x="19620" y="12625"/>
                    <a:pt x="19776" y="12734"/>
                  </a:cubicBezTo>
                  <a:cubicBezTo>
                    <a:pt x="20008" y="12548"/>
                    <a:pt x="20272" y="12408"/>
                    <a:pt x="20551" y="12315"/>
                  </a:cubicBezTo>
                  <a:lnTo>
                    <a:pt x="20551" y="636"/>
                  </a:lnTo>
                  <a:cubicBezTo>
                    <a:pt x="20551" y="280"/>
                    <a:pt x="20272" y="0"/>
                    <a:pt x="19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32"/>
          <p:cNvSpPr/>
          <p:nvPr/>
        </p:nvSpPr>
        <p:spPr>
          <a:xfrm>
            <a:off x="6643821" y="2926246"/>
            <a:ext cx="950761" cy="728109"/>
          </a:xfrm>
          <a:custGeom>
            <a:rect b="b" l="l" r="r" t="t"/>
            <a:pathLst>
              <a:path extrusionOk="0" h="18411" w="24041">
                <a:moveTo>
                  <a:pt x="23265" y="7972"/>
                </a:moveTo>
                <a:lnTo>
                  <a:pt x="23265" y="10454"/>
                </a:lnTo>
                <a:lnTo>
                  <a:pt x="16379" y="10454"/>
                </a:lnTo>
                <a:lnTo>
                  <a:pt x="16379" y="7972"/>
                </a:lnTo>
                <a:close/>
                <a:moveTo>
                  <a:pt x="19326" y="3288"/>
                </a:moveTo>
                <a:lnTo>
                  <a:pt x="19326" y="7197"/>
                </a:lnTo>
                <a:lnTo>
                  <a:pt x="15976" y="7197"/>
                </a:lnTo>
                <a:cubicBezTo>
                  <a:pt x="15774" y="7197"/>
                  <a:pt x="15603" y="7352"/>
                  <a:pt x="15603" y="7553"/>
                </a:cubicBezTo>
                <a:lnTo>
                  <a:pt x="15603" y="10857"/>
                </a:lnTo>
                <a:cubicBezTo>
                  <a:pt x="15603" y="11059"/>
                  <a:pt x="15774" y="11229"/>
                  <a:pt x="15976" y="11229"/>
                </a:cubicBezTo>
                <a:lnTo>
                  <a:pt x="19326" y="11229"/>
                </a:lnTo>
                <a:lnTo>
                  <a:pt x="19326" y="16208"/>
                </a:lnTo>
                <a:lnTo>
                  <a:pt x="10532" y="16208"/>
                </a:lnTo>
                <a:lnTo>
                  <a:pt x="10532" y="14750"/>
                </a:lnTo>
                <a:cubicBezTo>
                  <a:pt x="10532" y="14548"/>
                  <a:pt x="10361" y="14378"/>
                  <a:pt x="10160" y="14378"/>
                </a:cubicBezTo>
                <a:lnTo>
                  <a:pt x="5755" y="14378"/>
                </a:lnTo>
                <a:lnTo>
                  <a:pt x="5755" y="11229"/>
                </a:lnTo>
                <a:lnTo>
                  <a:pt x="10160" y="11229"/>
                </a:lnTo>
                <a:cubicBezTo>
                  <a:pt x="10361" y="11229"/>
                  <a:pt x="10532" y="11059"/>
                  <a:pt x="10532" y="10857"/>
                </a:cubicBezTo>
                <a:lnTo>
                  <a:pt x="10532" y="7553"/>
                </a:lnTo>
                <a:cubicBezTo>
                  <a:pt x="10532" y="7352"/>
                  <a:pt x="10361" y="7197"/>
                  <a:pt x="10160" y="7197"/>
                </a:cubicBezTo>
                <a:lnTo>
                  <a:pt x="5755" y="7197"/>
                </a:lnTo>
                <a:lnTo>
                  <a:pt x="5755" y="4033"/>
                </a:lnTo>
                <a:lnTo>
                  <a:pt x="10160" y="4033"/>
                </a:lnTo>
                <a:cubicBezTo>
                  <a:pt x="10361" y="4033"/>
                  <a:pt x="10532" y="3878"/>
                  <a:pt x="10532" y="3661"/>
                </a:cubicBezTo>
                <a:lnTo>
                  <a:pt x="10532" y="3288"/>
                </a:lnTo>
                <a:close/>
                <a:moveTo>
                  <a:pt x="373" y="0"/>
                </a:moveTo>
                <a:cubicBezTo>
                  <a:pt x="171" y="0"/>
                  <a:pt x="1" y="171"/>
                  <a:pt x="1" y="372"/>
                </a:cubicBezTo>
                <a:lnTo>
                  <a:pt x="1" y="3661"/>
                </a:lnTo>
                <a:cubicBezTo>
                  <a:pt x="1" y="3878"/>
                  <a:pt x="171" y="4033"/>
                  <a:pt x="373" y="4033"/>
                </a:cubicBezTo>
                <a:lnTo>
                  <a:pt x="4778" y="4033"/>
                </a:lnTo>
                <a:lnTo>
                  <a:pt x="4778" y="7197"/>
                </a:lnTo>
                <a:lnTo>
                  <a:pt x="373" y="7197"/>
                </a:lnTo>
                <a:cubicBezTo>
                  <a:pt x="171" y="7197"/>
                  <a:pt x="1" y="7352"/>
                  <a:pt x="1" y="7553"/>
                </a:cubicBezTo>
                <a:lnTo>
                  <a:pt x="1" y="10857"/>
                </a:lnTo>
                <a:cubicBezTo>
                  <a:pt x="1" y="11059"/>
                  <a:pt x="171" y="11229"/>
                  <a:pt x="373" y="11229"/>
                </a:cubicBezTo>
                <a:lnTo>
                  <a:pt x="4778" y="11229"/>
                </a:lnTo>
                <a:lnTo>
                  <a:pt x="4778" y="14378"/>
                </a:lnTo>
                <a:lnTo>
                  <a:pt x="373" y="14378"/>
                </a:lnTo>
                <a:cubicBezTo>
                  <a:pt x="171" y="14378"/>
                  <a:pt x="1" y="14548"/>
                  <a:pt x="1" y="14750"/>
                </a:cubicBezTo>
                <a:lnTo>
                  <a:pt x="1" y="18053"/>
                </a:lnTo>
                <a:cubicBezTo>
                  <a:pt x="1" y="18255"/>
                  <a:pt x="171" y="18410"/>
                  <a:pt x="373" y="18410"/>
                </a:cubicBezTo>
                <a:lnTo>
                  <a:pt x="10160" y="18410"/>
                </a:lnTo>
                <a:cubicBezTo>
                  <a:pt x="10361" y="18410"/>
                  <a:pt x="10532" y="18255"/>
                  <a:pt x="10532" y="18053"/>
                </a:cubicBezTo>
                <a:lnTo>
                  <a:pt x="10532" y="17185"/>
                </a:lnTo>
                <a:lnTo>
                  <a:pt x="19822" y="17185"/>
                </a:lnTo>
                <a:cubicBezTo>
                  <a:pt x="20101" y="17185"/>
                  <a:pt x="20318" y="16968"/>
                  <a:pt x="20318" y="16704"/>
                </a:cubicBezTo>
                <a:lnTo>
                  <a:pt x="20318" y="11229"/>
                </a:lnTo>
                <a:lnTo>
                  <a:pt x="23668" y="11229"/>
                </a:lnTo>
                <a:cubicBezTo>
                  <a:pt x="23870" y="11229"/>
                  <a:pt x="24041" y="11059"/>
                  <a:pt x="24041" y="10857"/>
                </a:cubicBezTo>
                <a:lnTo>
                  <a:pt x="24041" y="7553"/>
                </a:lnTo>
                <a:cubicBezTo>
                  <a:pt x="24041" y="7352"/>
                  <a:pt x="23870" y="7197"/>
                  <a:pt x="23668" y="7197"/>
                </a:cubicBezTo>
                <a:lnTo>
                  <a:pt x="20318" y="7197"/>
                </a:lnTo>
                <a:lnTo>
                  <a:pt x="20318" y="2792"/>
                </a:lnTo>
                <a:cubicBezTo>
                  <a:pt x="20318" y="2513"/>
                  <a:pt x="20101" y="2296"/>
                  <a:pt x="19822" y="2296"/>
                </a:cubicBezTo>
                <a:lnTo>
                  <a:pt x="10532" y="2296"/>
                </a:lnTo>
                <a:lnTo>
                  <a:pt x="10532" y="372"/>
                </a:lnTo>
                <a:cubicBezTo>
                  <a:pt x="10532" y="171"/>
                  <a:pt x="10361" y="0"/>
                  <a:pt x="10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txBox="1"/>
          <p:nvPr/>
        </p:nvSpPr>
        <p:spPr>
          <a:xfrm>
            <a:off x="5619200" y="40101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Media = (Total / n) = a((n+1) / 2) + b que es O(n).</a:t>
            </a:r>
            <a:endParaRPr b="1">
              <a:solidFill>
                <a:schemeClr val="lt1"/>
              </a:solidFill>
            </a:endParaRPr>
          </a:p>
        </p:txBody>
      </p:sp>
      <p:sp>
        <p:nvSpPr>
          <p:cNvPr id="464" name="Google Shape;464;p32"/>
          <p:cNvSpPr txBox="1"/>
          <p:nvPr/>
        </p:nvSpPr>
        <p:spPr>
          <a:xfrm>
            <a:off x="3851852" y="4010100"/>
            <a:ext cx="1798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O(an+b) = O(n).</a:t>
            </a:r>
            <a:endParaRPr b="1" sz="1500"/>
          </a:p>
        </p:txBody>
      </p:sp>
      <p:sp>
        <p:nvSpPr>
          <p:cNvPr id="465" name="Google Shape;465;p32"/>
          <p:cNvSpPr txBox="1"/>
          <p:nvPr/>
        </p:nvSpPr>
        <p:spPr>
          <a:xfrm>
            <a:off x="1282725" y="4056300"/>
            <a:ext cx="1932300" cy="523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2200">
                <a:solidFill>
                  <a:schemeClr val="lt1"/>
                </a:solidFill>
                <a:latin typeface="Times New Roman"/>
                <a:ea typeface="Times New Roman"/>
                <a:cs typeface="Times New Roman"/>
                <a:sym typeface="Times New Roman"/>
              </a:rPr>
              <a:t>O(1)</a:t>
            </a:r>
            <a:endParaRPr b="1" sz="2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txBox="1"/>
          <p:nvPr>
            <p:ph type="title"/>
          </p:nvPr>
        </p:nvSpPr>
        <p:spPr>
          <a:xfrm>
            <a:off x="645375" y="311400"/>
            <a:ext cx="7871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Ventaja de la </a:t>
            </a:r>
            <a:r>
              <a:rPr lang="en"/>
              <a:t>Búsqueda</a:t>
            </a:r>
            <a:r>
              <a:rPr lang="en"/>
              <a:t> Secuencial</a:t>
            </a:r>
            <a:endParaRPr/>
          </a:p>
        </p:txBody>
      </p:sp>
      <p:sp>
        <p:nvSpPr>
          <p:cNvPr id="471" name="Google Shape;471;p33"/>
          <p:cNvSpPr txBox="1"/>
          <p:nvPr>
            <p:ph idx="1" type="subTitle"/>
          </p:nvPr>
        </p:nvSpPr>
        <p:spPr>
          <a:xfrm>
            <a:off x="2426200" y="1267650"/>
            <a:ext cx="4389300" cy="2334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Es el algoritmo más simple de búsqueda y no requiere ningún proceso previo de la tabla, ni ningún conocimiento sobre la distribución de las llaves.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La búsqueda secuencial es el área del problema donde previamente existían mejores algoritmos.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Único</a:t>
            </a:r>
            <a:r>
              <a:rPr lang="en"/>
              <a:t> método de </a:t>
            </a:r>
            <a:r>
              <a:rPr lang="en"/>
              <a:t>búsqueda</a:t>
            </a:r>
            <a:r>
              <a:rPr lang="en"/>
              <a:t> para datos no ordenados.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